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341" r:id="rId3"/>
    <p:sldId id="336" r:id="rId4"/>
    <p:sldId id="349" r:id="rId5"/>
    <p:sldId id="318" r:id="rId6"/>
    <p:sldId id="335" r:id="rId7"/>
    <p:sldId id="350" r:id="rId8"/>
    <p:sldId id="332" r:id="rId9"/>
    <p:sldId id="356" r:id="rId10"/>
    <p:sldId id="355" r:id="rId11"/>
    <p:sldId id="352" r:id="rId12"/>
    <p:sldId id="328" r:id="rId13"/>
    <p:sldId id="312" r:id="rId14"/>
    <p:sldId id="353" r:id="rId15"/>
    <p:sldId id="354" r:id="rId16"/>
    <p:sldId id="34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F4A925"/>
    <a:srgbClr val="FF7E79"/>
    <a:srgbClr val="184493"/>
    <a:srgbClr val="026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6830"/>
  </p:normalViewPr>
  <p:slideViewPr>
    <p:cSldViewPr snapToGrid="0">
      <p:cViewPr varScale="1">
        <p:scale>
          <a:sx n="141" d="100"/>
          <a:sy n="141" d="100"/>
        </p:scale>
        <p:origin x="208" y="79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B5996E-4C0C-2D4E-9B21-D8F26073F68F}" type="datetimeFigureOut">
              <a:rPr lang="en-US" smtClean="0"/>
              <a:t>8/3/23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8635B-1301-8748-84A2-C7258559A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50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Rotary just had the 1</a:t>
            </a:r>
            <a:r>
              <a:rPr lang="en-US" baseline="30000" dirty="0"/>
              <a:t>st</a:t>
            </a:r>
            <a:r>
              <a:rPr lang="en-US" dirty="0"/>
              <a:t> female president in Rotary history. The current President is Gordon McInally. His theme is Create Hope in the World and focus will be on mental health as he had a brother who committed suicide.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There were more countries represented at the RI convention than the UN.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8635B-1301-8748-84A2-C7258559A7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363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8635B-1301-8748-84A2-C7258559A7F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93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8635B-1301-8748-84A2-C7258559A7F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961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8635B-1301-8748-84A2-C7258559A7F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610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8635B-1301-8748-84A2-C7258559A7F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8635B-1301-8748-84A2-C7258559A7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93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8635B-1301-8748-84A2-C7258559A7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8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8635B-1301-8748-84A2-C7258559A7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8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8635B-1301-8748-84A2-C7258559A7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510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8635B-1301-8748-84A2-C7258559A7F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73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8635B-1301-8748-84A2-C7258559A7F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737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8635B-1301-8748-84A2-C7258559A7F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93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8635B-1301-8748-84A2-C7258559A7F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E203D-FD42-2F47-D2D9-64B28173F9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E7BA13-4A93-0D21-7A34-284CA5417B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11A5C-E883-E8D1-6DC6-5AC88F58E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5967C-927F-FB4E-B5B4-D14138BC3FE0}" type="datetimeFigureOut">
              <a:rPr lang="en-US" smtClean="0"/>
              <a:t>8/3/23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2CD04-B19B-8DBA-0C91-F63256F65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997B4-2E94-A64F-700C-FFFEF8D9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6FAD-5522-0347-B4E3-1E86DFAED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2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AD580-C1D9-4540-D384-9490E45F5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F40B7-A0B8-66EE-8D80-0FAAFAA305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5CB5F-6E53-6B5D-0959-61131D044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5967C-927F-FB4E-B5B4-D14138BC3FE0}" type="datetimeFigureOut">
              <a:rPr lang="en-US" smtClean="0"/>
              <a:t>8/3/23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4C4B5-A595-2719-61A8-E691BCAD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5BE4A-59DC-83DA-480D-6DF4239EA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6FAD-5522-0347-B4E3-1E86DFAED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038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F948BD-17F9-4D4C-0A74-E1D9AB1D21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997F08-30B4-CDE7-9B32-F0D2AEC75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7D1CD-7789-4F3D-D2B0-9007A7DFF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5967C-927F-FB4E-B5B4-D14138BC3FE0}" type="datetimeFigureOut">
              <a:rPr lang="en-US" smtClean="0"/>
              <a:t>8/3/23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19B17-89DA-42FD-AF80-5F4AD1121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8976C-9990-8B99-C278-FA8BEAE1E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6FAD-5522-0347-B4E3-1E86DFAED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912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C2164-CCA8-B531-0B43-CDEC2DF3F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C0D47-35F3-3074-3453-B8AE2F95F4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97F8A-E5D8-85CE-66D7-4DFE88BCF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5967C-927F-FB4E-B5B4-D14138BC3FE0}" type="datetimeFigureOut">
              <a:rPr lang="en-US" smtClean="0"/>
              <a:t>8/3/23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444C2-79BA-D25C-468A-2BD8E135A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A291D-1906-AEF8-DFB3-25FDE684D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6FAD-5522-0347-B4E3-1E86DFAED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25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85BF6-C3B4-9569-AF4E-7D67A19A3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FADDD-CBAB-11BB-D726-99046C870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54B0D-2ABC-B7DD-AD55-F28E3B27F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5967C-927F-FB4E-B5B4-D14138BC3FE0}" type="datetimeFigureOut">
              <a:rPr lang="en-US" smtClean="0"/>
              <a:t>8/3/23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BED77-6916-BB5A-DB7D-8428E8A1F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42562-FD05-31E7-3E60-6EE9BF685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6FAD-5522-0347-B4E3-1E86DFAED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799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835E9-56D8-B564-DA5F-C2E07E207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F0E29-65CA-C31B-1615-10F975BD41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37A101-5280-C314-09DC-F557F973E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81D1A5-CB58-B7B6-4866-0CFEE94AB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5967C-927F-FB4E-B5B4-D14138BC3FE0}" type="datetimeFigureOut">
              <a:rPr lang="en-US" smtClean="0"/>
              <a:t>8/3/23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65314A-CD86-09F8-3F18-8976D3B51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26D177-B381-275A-B006-C07935872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6FAD-5522-0347-B4E3-1E86DFAED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87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3C240-1BC4-6BB0-F7D9-10595A3EA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8B353-8E9E-1F88-86A2-A5D57C0D6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41A74-9F4F-A1CC-4EB2-2C1E133180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DFC6F9-4F6D-B7B0-4A76-63FA869F7A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219AED-DF47-C018-7FD8-4DCE0E3C9D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6FCD33-3D8C-4048-91F4-B2262A971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5967C-927F-FB4E-B5B4-D14138BC3FE0}" type="datetimeFigureOut">
              <a:rPr lang="en-US" smtClean="0"/>
              <a:t>8/3/23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E56B55-1E14-0ED1-C935-D0D545AA5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D86180-BC2D-AF44-E222-498714EEA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6FAD-5522-0347-B4E3-1E86DFAED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41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29472-8818-A08E-F089-674409E90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CDA1C5-D624-2E2A-BCA0-14DF45B4A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5967C-927F-FB4E-B5B4-D14138BC3FE0}" type="datetimeFigureOut">
              <a:rPr lang="en-US" smtClean="0"/>
              <a:t>8/3/23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35F209-2AEE-0229-BE3C-DCC3FDB56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13D271-C96B-5A5D-8EB3-6B7E936B0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6FAD-5522-0347-B4E3-1E86DFAED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306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332549-C015-C851-C59C-2F1F531B8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5967C-927F-FB4E-B5B4-D14138BC3FE0}" type="datetimeFigureOut">
              <a:rPr lang="en-US" smtClean="0"/>
              <a:t>8/3/23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FFFD04-607E-4A98-3F2D-326989EB2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B7D40-ACE5-E279-4CFA-223636EF7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6FAD-5522-0347-B4E3-1E86DFAED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95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5A794-5205-9CDA-B71A-8263DD9F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85B0F-9CCD-61C9-A53A-82EA07F47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112D72-C99F-204E-976F-5B90A5A0E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0A3E04-3037-7CEF-3DC4-0A7711788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5967C-927F-FB4E-B5B4-D14138BC3FE0}" type="datetimeFigureOut">
              <a:rPr lang="en-US" smtClean="0"/>
              <a:t>8/3/23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460894-BE3D-2375-24A6-E77C44EBA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8363DE-C40E-8D20-2702-17AF1EB00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6FAD-5522-0347-B4E3-1E86DFAED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50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AA6F4-92D2-5C69-10B1-5FEE81712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C56CBF-7322-66C3-E69E-A729352EF8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AC92A-3622-2EF9-30F1-AFE92F65B1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AE691-6BEE-AB5A-5D43-724E1BD31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5967C-927F-FB4E-B5B4-D14138BC3FE0}" type="datetimeFigureOut">
              <a:rPr lang="en-US" smtClean="0"/>
              <a:t>8/3/23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2DC6B-2366-AAAA-0BC7-A4B7634A3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DF068-9410-1EB5-BB36-CA2D40DED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6FAD-5522-0347-B4E3-1E86DFAED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70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5273D-D206-23B2-E4B0-653D61090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61489-5EB9-5587-DF02-99CD7FB63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D5ADE-C0D5-08C2-A426-4219B10039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5967C-927F-FB4E-B5B4-D14138BC3FE0}" type="datetimeFigureOut">
              <a:rPr lang="en-US" smtClean="0"/>
              <a:t>8/3/23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6CFB4-9372-62CC-E19C-BA4F9A2E6B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881C1-C57A-10B4-96CB-81CC19EC7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36FAD-5522-0347-B4E3-1E86DFAED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2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2.png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37.jpg"/><Relationship Id="rId4" Type="http://schemas.openxmlformats.org/officeDocument/2006/relationships/image" Target="../media/image3.svg"/><Relationship Id="rId9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jp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7.jpg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7.jp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44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EFE886-86C8-E6FC-FC72-0D00260F09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000"/>
                    </a14:imgEffect>
                    <a14:imgEffect>
                      <a14:brightnessContrast bright="-1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392" y="619682"/>
            <a:ext cx="12186608" cy="5803146"/>
          </a:xfrm>
          <a:prstGeom prst="rect">
            <a:avLst/>
          </a:prstGeom>
          <a:solidFill>
            <a:srgbClr val="4472C4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A4BD16-CAC7-F998-E455-ACCA3445A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6585" y="2363626"/>
            <a:ext cx="10293439" cy="178001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</a:rPr>
              <a:t>THE ROTARY CLUB OF DOWNTOWN SIOUX FALLS</a:t>
            </a:r>
            <a:b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</a:rPr>
            </a:br>
            <a:b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Myriad Pro" panose="020B0503030403020204" pitchFamily="34" charset="0"/>
              </a:rPr>
              <a:t>NEW MEMBER ORIENTATION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7F94335-0F87-0607-377A-00F55500E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98524" y="4788602"/>
            <a:ext cx="2994989" cy="93032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F6EB965-9D7F-94C9-7EC3-CA002A9D8613}"/>
              </a:ext>
            </a:extLst>
          </p:cNvPr>
          <p:cNvCxnSpPr>
            <a:cxnSpLocks/>
          </p:cNvCxnSpPr>
          <p:nvPr/>
        </p:nvCxnSpPr>
        <p:spPr>
          <a:xfrm>
            <a:off x="7094670" y="4806370"/>
            <a:ext cx="0" cy="83263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7185FBA-C4DB-DD0D-3D19-C2D46F7739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3513" y="4332679"/>
            <a:ext cx="2073720" cy="1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08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C2EABCD-71A9-4508-48C1-C8AED16ACD5C}"/>
              </a:ext>
            </a:extLst>
          </p:cNvPr>
          <p:cNvSpPr/>
          <p:nvPr/>
        </p:nvSpPr>
        <p:spPr>
          <a:xfrm>
            <a:off x="665711" y="526488"/>
            <a:ext cx="6449950" cy="5805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A019AA-B7B5-BAC2-D51A-88A57C6E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39" y="813124"/>
            <a:ext cx="644995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184493"/>
                </a:solidFill>
                <a:latin typeface="Myriad Pro" panose="020B0503030403020204" pitchFamily="34" charset="0"/>
              </a:rPr>
              <a:t>ROTARY INTERNATIONAL COMMITTEE</a:t>
            </a:r>
            <a:endParaRPr lang="en-US" sz="4000" dirty="0">
              <a:solidFill>
                <a:srgbClr val="184493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356065-B134-FE47-BDC5-DA9F76072711}"/>
              </a:ext>
            </a:extLst>
          </p:cNvPr>
          <p:cNvSpPr txBox="1"/>
          <p:nvPr/>
        </p:nvSpPr>
        <p:spPr>
          <a:xfrm>
            <a:off x="497264" y="2361182"/>
            <a:ext cx="644995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  <a:buClr>
                <a:srgbClr val="F4A925"/>
              </a:buClr>
            </a:pPr>
            <a:r>
              <a:rPr lang="en-US" b="1" dirty="0">
                <a:solidFill>
                  <a:srgbClr val="184493"/>
                </a:solidFill>
                <a:latin typeface="Myriad Pro Light" panose="020B0403030403020204" pitchFamily="34" charset="0"/>
              </a:rPr>
              <a:t>Committee Purpose:</a:t>
            </a:r>
          </a:p>
          <a:p>
            <a:pPr>
              <a:buClr>
                <a:srgbClr val="F4A925"/>
              </a:buClr>
            </a:pPr>
            <a:r>
              <a:rPr lang="en-US" dirty="0">
                <a:solidFill>
                  <a:srgbClr val="184493"/>
                </a:solidFill>
                <a:latin typeface="Myriad Pro Light" panose="020B0403030403020204" pitchFamily="34" charset="0"/>
              </a:rPr>
              <a:t>Ensure Downtown Rotarians understand the work of Rotary on a global scale. Invite members to participate in Rotary initiatives beyond the local club. </a:t>
            </a:r>
          </a:p>
          <a:p>
            <a:pPr>
              <a:buClr>
                <a:srgbClr val="F4A925"/>
              </a:buClr>
            </a:pPr>
            <a:endParaRPr lang="en-US" dirty="0">
              <a:solidFill>
                <a:srgbClr val="184493"/>
              </a:solidFill>
              <a:latin typeface="Myriad Pro Light" panose="020B0403030403020204" pitchFamily="34" charset="0"/>
            </a:endParaRPr>
          </a:p>
          <a:p>
            <a:pPr>
              <a:buClr>
                <a:srgbClr val="F4A925"/>
              </a:buClr>
            </a:pPr>
            <a:r>
              <a:rPr lang="en-US" b="1" dirty="0">
                <a:solidFill>
                  <a:srgbClr val="184493"/>
                </a:solidFill>
                <a:latin typeface="Myriad Pro Light" panose="020B0403030403020204" pitchFamily="34" charset="0"/>
              </a:rPr>
              <a:t>Areas of Focus:</a:t>
            </a:r>
          </a:p>
          <a:p>
            <a:pPr marL="342900" indent="-342900">
              <a:buClr>
                <a:srgbClr val="F4A925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184493"/>
                </a:solidFill>
                <a:latin typeface="Myriad Pro Light" panose="020B0403030403020204" pitchFamily="34" charset="0"/>
              </a:rPr>
              <a:t>Rotary Foundation</a:t>
            </a:r>
          </a:p>
          <a:p>
            <a:pPr marL="342900" indent="-342900">
              <a:buClr>
                <a:srgbClr val="F4A925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184493"/>
                </a:solidFill>
                <a:latin typeface="Myriad Pro Light" panose="020B0403030403020204" pitchFamily="34" charset="0"/>
              </a:rPr>
              <a:t>Paul Harris Fellows</a:t>
            </a:r>
          </a:p>
          <a:p>
            <a:pPr marL="342900" indent="-342900">
              <a:buClr>
                <a:srgbClr val="F4A925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184493"/>
                </a:solidFill>
                <a:latin typeface="Myriad Pro Light" panose="020B0403030403020204" pitchFamily="34" charset="0"/>
              </a:rPr>
              <a:t>World Polio Day </a:t>
            </a:r>
          </a:p>
          <a:p>
            <a:pPr marL="342900" indent="-342900">
              <a:buClr>
                <a:srgbClr val="F4A925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184493"/>
                </a:solidFill>
                <a:latin typeface="Myriad Pro Light" panose="020B0403030403020204" pitchFamily="34" charset="0"/>
              </a:rPr>
              <a:t>Friendship Exchange </a:t>
            </a:r>
          </a:p>
          <a:p>
            <a:pPr marL="342900" indent="-342900">
              <a:buClr>
                <a:srgbClr val="F4A925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184493"/>
                </a:solidFill>
                <a:latin typeface="Myriad Pro Light" panose="020B0403030403020204" pitchFamily="34" charset="0"/>
              </a:rPr>
              <a:t>Youth Services</a:t>
            </a:r>
          </a:p>
          <a:p>
            <a:endParaRPr lang="en-US" dirty="0">
              <a:solidFill>
                <a:srgbClr val="184493"/>
              </a:solidFill>
              <a:latin typeface="Myriad Pro Light" panose="020B0403030403020204" pitchFamily="34" charset="0"/>
            </a:endParaRPr>
          </a:p>
          <a:p>
            <a:r>
              <a:rPr lang="en-US" dirty="0">
                <a:solidFill>
                  <a:srgbClr val="184493"/>
                </a:solidFill>
                <a:latin typeface="Myriad Pro Light" panose="020B0403030403020204" pitchFamily="34" charset="0"/>
              </a:rPr>
              <a:t>Encourage Rotarians to ask “How can we help from here?”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354B4-BD2B-6C26-F479-F332F2A91A7F}"/>
              </a:ext>
            </a:extLst>
          </p:cNvPr>
          <p:cNvCxnSpPr>
            <a:cxnSpLocks/>
          </p:cNvCxnSpPr>
          <p:nvPr/>
        </p:nvCxnSpPr>
        <p:spPr>
          <a:xfrm>
            <a:off x="441737" y="2138684"/>
            <a:ext cx="5402819" cy="0"/>
          </a:xfrm>
          <a:prstGeom prst="line">
            <a:avLst/>
          </a:prstGeom>
          <a:ln w="19050">
            <a:solidFill>
              <a:srgbClr val="F4A9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font, logo, symbol, graphics&#10;&#10;Description automatically generated">
            <a:extLst>
              <a:ext uri="{FF2B5EF4-FFF2-40B4-BE49-F238E27FC236}">
                <a16:creationId xmlns:a16="http://schemas.microsoft.com/office/drawing/2014/main" id="{49EEED3E-D2FB-09D3-81FC-B61FF85D7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2670" y="6023201"/>
            <a:ext cx="1628040" cy="612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B3FFD-6986-7CCD-EDBE-E09E64E42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733" y="-8952"/>
            <a:ext cx="4757267" cy="3559212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7536C570-42BD-1971-82A8-6AA4D34A2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733" y="3490024"/>
            <a:ext cx="4757267" cy="336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457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itting at a table looking at a computer&#10;&#10;Description automatically generated">
            <a:extLst>
              <a:ext uri="{FF2B5EF4-FFF2-40B4-BE49-F238E27FC236}">
                <a16:creationId xmlns:a16="http://schemas.microsoft.com/office/drawing/2014/main" id="{27649261-CB6B-E4C1-16E1-0C3ACFEEFB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131806" y="-568413"/>
            <a:ext cx="12455611" cy="83037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A019AA-B7B5-BAC2-D51A-88A57C6E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4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184493"/>
                </a:solidFill>
                <a:latin typeface="Myriad Pro" panose="020B0503030403020204" pitchFamily="34" charset="0"/>
              </a:rPr>
              <a:t>2023-24 BOARD OF DIRECTORS</a:t>
            </a:r>
            <a:endParaRPr lang="en-US" sz="3600" dirty="0">
              <a:solidFill>
                <a:srgbClr val="184493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CBB54D-55B3-99A4-7ABE-FCD42C9304C1}"/>
              </a:ext>
            </a:extLst>
          </p:cNvPr>
          <p:cNvSpPr/>
          <p:nvPr/>
        </p:nvSpPr>
        <p:spPr>
          <a:xfrm>
            <a:off x="0" y="6588476"/>
            <a:ext cx="12192000" cy="269524"/>
          </a:xfrm>
          <a:prstGeom prst="rect">
            <a:avLst/>
          </a:prstGeom>
          <a:solidFill>
            <a:srgbClr val="1844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85A8548-3AC0-AA4E-6C31-F80C699B9FBB}"/>
              </a:ext>
            </a:extLst>
          </p:cNvPr>
          <p:cNvCxnSpPr>
            <a:cxnSpLocks/>
          </p:cNvCxnSpPr>
          <p:nvPr/>
        </p:nvCxnSpPr>
        <p:spPr>
          <a:xfrm>
            <a:off x="476092" y="1394123"/>
            <a:ext cx="9396957" cy="0"/>
          </a:xfrm>
          <a:prstGeom prst="line">
            <a:avLst/>
          </a:prstGeom>
          <a:ln w="19050">
            <a:solidFill>
              <a:srgbClr val="F4A9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F73EF4AE-27E3-3861-BE51-86D94779E6E2}"/>
              </a:ext>
            </a:extLst>
          </p:cNvPr>
          <p:cNvSpPr/>
          <p:nvPr/>
        </p:nvSpPr>
        <p:spPr>
          <a:xfrm>
            <a:off x="476092" y="1755780"/>
            <a:ext cx="12902460" cy="390151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4A925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84493"/>
                </a:solidFill>
                <a:latin typeface="Myriad Pro Light" panose="020B0403030403020204" pitchFamily="34" charset="0"/>
              </a:rPr>
              <a:t>Eric Ellefson, President</a:t>
            </a:r>
          </a:p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4A925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84493"/>
                </a:solidFill>
                <a:latin typeface="Myriad Pro Light" panose="020B0403030403020204" pitchFamily="34" charset="0"/>
              </a:rPr>
              <a:t>Kurt </a:t>
            </a:r>
            <a:r>
              <a:rPr lang="en-US" sz="2400" dirty="0" err="1">
                <a:solidFill>
                  <a:srgbClr val="184493"/>
                </a:solidFill>
                <a:latin typeface="Myriad Pro Light" panose="020B0403030403020204" pitchFamily="34" charset="0"/>
              </a:rPr>
              <a:t>Loudenback</a:t>
            </a:r>
            <a:r>
              <a:rPr lang="en-US" sz="2400" dirty="0">
                <a:solidFill>
                  <a:srgbClr val="184493"/>
                </a:solidFill>
                <a:latin typeface="Myriad Pro Light" panose="020B0403030403020204" pitchFamily="34" charset="0"/>
              </a:rPr>
              <a:t>, President Elect</a:t>
            </a:r>
          </a:p>
          <a:p>
            <a:pPr marL="342900" indent="-342900">
              <a:lnSpc>
                <a:spcPct val="150000"/>
              </a:lnSpc>
              <a:buClr>
                <a:srgbClr val="F4A925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84493"/>
                </a:solidFill>
                <a:latin typeface="Myriad Pro Light" panose="020B0403030403020204" pitchFamily="34" charset="0"/>
              </a:rPr>
              <a:t>Angie </a:t>
            </a:r>
            <a:r>
              <a:rPr lang="en-US" sz="2400" dirty="0" err="1">
                <a:solidFill>
                  <a:srgbClr val="184493"/>
                </a:solidFill>
                <a:latin typeface="Myriad Pro Light" panose="020B0403030403020204" pitchFamily="34" charset="0"/>
              </a:rPr>
              <a:t>Hillestad</a:t>
            </a:r>
            <a:r>
              <a:rPr lang="en-US" sz="2400" dirty="0">
                <a:solidFill>
                  <a:srgbClr val="184493"/>
                </a:solidFill>
                <a:latin typeface="Myriad Pro Light" panose="020B0403030403020204" pitchFamily="34" charset="0"/>
              </a:rPr>
              <a:t>, Treasurer</a:t>
            </a:r>
          </a:p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4A925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84493"/>
                </a:solidFill>
                <a:latin typeface="Myriad Pro Light" panose="020B0403030403020204" pitchFamily="34" charset="0"/>
              </a:rPr>
              <a:t>Cindy Peterson, Immediate Past President</a:t>
            </a:r>
          </a:p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4A925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84493"/>
                </a:solidFill>
                <a:latin typeface="Myriad Pro Light" panose="020B0403030403020204" pitchFamily="34" charset="0"/>
              </a:rPr>
              <a:t>Dr. Paul Amundson</a:t>
            </a:r>
          </a:p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4A925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84493"/>
                </a:solidFill>
                <a:latin typeface="Myriad Pro Light" panose="020B0403030403020204" pitchFamily="34" charset="0"/>
              </a:rPr>
              <a:t>Kayla </a:t>
            </a:r>
            <a:r>
              <a:rPr lang="en-US" sz="2400" dirty="0" err="1">
                <a:solidFill>
                  <a:srgbClr val="184493"/>
                </a:solidFill>
                <a:latin typeface="Myriad Pro Light" panose="020B0403030403020204" pitchFamily="34" charset="0"/>
              </a:rPr>
              <a:t>Eitreim</a:t>
            </a:r>
            <a:endParaRPr lang="en-US" sz="2400">
              <a:solidFill>
                <a:srgbClr val="184493"/>
              </a:solidFill>
              <a:latin typeface="Myriad Pro Light" panose="020B0403030403020204" pitchFamily="34" charset="0"/>
            </a:endParaRPr>
          </a:p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4A925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184493"/>
                </a:solidFill>
                <a:latin typeface="Myriad Pro Light" panose="020B0403030403020204" pitchFamily="34" charset="0"/>
              </a:rPr>
              <a:t>Joni </a:t>
            </a:r>
            <a:r>
              <a:rPr lang="en-US" sz="2400" dirty="0" err="1">
                <a:solidFill>
                  <a:srgbClr val="184493"/>
                </a:solidFill>
                <a:latin typeface="Myriad Pro Light" panose="020B0403030403020204" pitchFamily="34" charset="0"/>
              </a:rPr>
              <a:t>Ekstrum</a:t>
            </a:r>
            <a:endParaRPr lang="en-US" sz="2400" dirty="0">
              <a:solidFill>
                <a:srgbClr val="184493"/>
              </a:solidFill>
              <a:latin typeface="Myriad Pro Light" panose="020B0403030403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F4A925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84493"/>
                </a:solidFill>
                <a:latin typeface="Myriad Pro Light" panose="020B0403030403020204" pitchFamily="34" charset="0"/>
              </a:rPr>
              <a:t>Eric S. Erickson</a:t>
            </a:r>
          </a:p>
          <a:p>
            <a:pPr marL="342900" indent="-342900">
              <a:lnSpc>
                <a:spcPct val="150000"/>
              </a:lnSpc>
              <a:buClr>
                <a:srgbClr val="F4A925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84493"/>
                </a:solidFill>
                <a:latin typeface="Myriad Pro Light" panose="020B0403030403020204" pitchFamily="34" charset="0"/>
              </a:rPr>
              <a:t>Mike May</a:t>
            </a:r>
          </a:p>
          <a:p>
            <a:pPr marL="342900" indent="-342900">
              <a:lnSpc>
                <a:spcPct val="150000"/>
              </a:lnSpc>
              <a:buClr>
                <a:srgbClr val="F4A925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84493"/>
                </a:solidFill>
                <a:latin typeface="Myriad Pro Light" panose="020B0403030403020204" pitchFamily="34" charset="0"/>
              </a:rPr>
              <a:t>Ryan Martin</a:t>
            </a:r>
          </a:p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4A925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84493"/>
                </a:solidFill>
                <a:latin typeface="Myriad Pro Light" panose="020B0403030403020204" pitchFamily="34" charset="0"/>
              </a:rPr>
              <a:t>Laura Mitchell</a:t>
            </a:r>
          </a:p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4A925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84493"/>
                </a:solidFill>
                <a:latin typeface="Myriad Pro Light" panose="020B0403030403020204" pitchFamily="34" charset="0"/>
              </a:rPr>
              <a:t>Bobbie Tibbetts</a:t>
            </a:r>
          </a:p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4A925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84493"/>
                </a:solidFill>
                <a:latin typeface="Myriad Pro Light" panose="020B0403030403020204" pitchFamily="34" charset="0"/>
              </a:rPr>
              <a:t>Bob Weisser</a:t>
            </a: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id="{4B3F50FC-906E-E4C8-F790-B9DE8A85CE4A}"/>
              </a:ext>
            </a:extLst>
          </p:cNvPr>
          <p:cNvSpPr/>
          <p:nvPr/>
        </p:nvSpPr>
        <p:spPr>
          <a:xfrm>
            <a:off x="6443019" y="6588385"/>
            <a:ext cx="5748980" cy="269615"/>
          </a:xfrm>
          <a:custGeom>
            <a:avLst/>
            <a:gdLst>
              <a:gd name="connsiteX0" fmla="*/ 0 w 5482280"/>
              <a:gd name="connsiteY0" fmla="*/ 0 h 269615"/>
              <a:gd name="connsiteX1" fmla="*/ 5482280 w 5482280"/>
              <a:gd name="connsiteY1" fmla="*/ 0 h 269615"/>
              <a:gd name="connsiteX2" fmla="*/ 5482280 w 5482280"/>
              <a:gd name="connsiteY2" fmla="*/ 269615 h 269615"/>
              <a:gd name="connsiteX3" fmla="*/ 0 w 5482280"/>
              <a:gd name="connsiteY3" fmla="*/ 269615 h 269615"/>
              <a:gd name="connsiteX4" fmla="*/ 0 w 5482280"/>
              <a:gd name="connsiteY4" fmla="*/ 0 h 269615"/>
              <a:gd name="connsiteX0" fmla="*/ 266700 w 5748980"/>
              <a:gd name="connsiteY0" fmla="*/ 0 h 269615"/>
              <a:gd name="connsiteX1" fmla="*/ 5748980 w 5748980"/>
              <a:gd name="connsiteY1" fmla="*/ 0 h 269615"/>
              <a:gd name="connsiteX2" fmla="*/ 5748980 w 5748980"/>
              <a:gd name="connsiteY2" fmla="*/ 269615 h 269615"/>
              <a:gd name="connsiteX3" fmla="*/ 0 w 5748980"/>
              <a:gd name="connsiteY3" fmla="*/ 269615 h 269615"/>
              <a:gd name="connsiteX4" fmla="*/ 266700 w 5748980"/>
              <a:gd name="connsiteY4" fmla="*/ 0 h 269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48980" h="269615">
                <a:moveTo>
                  <a:pt x="266700" y="0"/>
                </a:moveTo>
                <a:lnTo>
                  <a:pt x="5748980" y="0"/>
                </a:lnTo>
                <a:lnTo>
                  <a:pt x="5748980" y="269615"/>
                </a:lnTo>
                <a:lnTo>
                  <a:pt x="0" y="269615"/>
                </a:lnTo>
                <a:lnTo>
                  <a:pt x="266700" y="0"/>
                </a:lnTo>
                <a:close/>
              </a:path>
            </a:pathLst>
          </a:custGeom>
          <a:solidFill>
            <a:srgbClr val="0267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4493"/>
              </a:solidFill>
            </a:endParaRPr>
          </a:p>
        </p:txBody>
      </p:sp>
      <p:pic>
        <p:nvPicPr>
          <p:cNvPr id="6" name="Picture 5" descr="A picture containing font, logo, symbol, graphics&#10;&#10;Description automatically generated">
            <a:extLst>
              <a:ext uri="{FF2B5EF4-FFF2-40B4-BE49-F238E27FC236}">
                <a16:creationId xmlns:a16="http://schemas.microsoft.com/office/drawing/2014/main" id="{76E79214-C3D0-90B9-DE2D-4E0EB1410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2670" y="5793552"/>
            <a:ext cx="1619652" cy="60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94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44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38">
            <a:extLst>
              <a:ext uri="{FF2B5EF4-FFF2-40B4-BE49-F238E27FC236}">
                <a16:creationId xmlns:a16="http://schemas.microsoft.com/office/drawing/2014/main" id="{5FE6E8BA-BEA7-C3A6-3230-790CB267D993}"/>
              </a:ext>
            </a:extLst>
          </p:cNvPr>
          <p:cNvSpPr/>
          <p:nvPr/>
        </p:nvSpPr>
        <p:spPr>
          <a:xfrm>
            <a:off x="6985666" y="0"/>
            <a:ext cx="5703882" cy="6858000"/>
          </a:xfrm>
          <a:custGeom>
            <a:avLst/>
            <a:gdLst>
              <a:gd name="connsiteX0" fmla="*/ 0 w 4577179"/>
              <a:gd name="connsiteY0" fmla="*/ 0 h 6858000"/>
              <a:gd name="connsiteX1" fmla="*/ 4577179 w 4577179"/>
              <a:gd name="connsiteY1" fmla="*/ 0 h 6858000"/>
              <a:gd name="connsiteX2" fmla="*/ 4577179 w 4577179"/>
              <a:gd name="connsiteY2" fmla="*/ 6858000 h 6858000"/>
              <a:gd name="connsiteX3" fmla="*/ 0 w 4577179"/>
              <a:gd name="connsiteY3" fmla="*/ 6858000 h 6858000"/>
              <a:gd name="connsiteX4" fmla="*/ 0 w 4577179"/>
              <a:gd name="connsiteY4" fmla="*/ 0 h 6858000"/>
              <a:gd name="connsiteX0" fmla="*/ 1818290 w 6395469"/>
              <a:gd name="connsiteY0" fmla="*/ 0 h 6858000"/>
              <a:gd name="connsiteX1" fmla="*/ 6395469 w 6395469"/>
              <a:gd name="connsiteY1" fmla="*/ 0 h 6858000"/>
              <a:gd name="connsiteX2" fmla="*/ 6395469 w 6395469"/>
              <a:gd name="connsiteY2" fmla="*/ 6858000 h 6858000"/>
              <a:gd name="connsiteX3" fmla="*/ 0 w 6395469"/>
              <a:gd name="connsiteY3" fmla="*/ 6858000 h 6858000"/>
              <a:gd name="connsiteX4" fmla="*/ 1818290 w 639546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5469" h="6858000">
                <a:moveTo>
                  <a:pt x="1818290" y="0"/>
                </a:moveTo>
                <a:lnTo>
                  <a:pt x="6395469" y="0"/>
                </a:lnTo>
                <a:lnTo>
                  <a:pt x="6395469" y="6858000"/>
                </a:lnTo>
                <a:lnTo>
                  <a:pt x="0" y="6858000"/>
                </a:lnTo>
                <a:lnTo>
                  <a:pt x="181829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214CEA4-F4BC-6BC2-74E5-59685066C5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67" r="26305"/>
          <a:stretch/>
        </p:blipFill>
        <p:spPr>
          <a:xfrm>
            <a:off x="7356064" y="0"/>
            <a:ext cx="5333484" cy="6858000"/>
          </a:xfrm>
          <a:custGeom>
            <a:avLst/>
            <a:gdLst>
              <a:gd name="connsiteX0" fmla="*/ 1621666 w 5703882"/>
              <a:gd name="connsiteY0" fmla="*/ 0 h 6858000"/>
              <a:gd name="connsiteX1" fmla="*/ 5703882 w 5703882"/>
              <a:gd name="connsiteY1" fmla="*/ 0 h 6858000"/>
              <a:gd name="connsiteX2" fmla="*/ 5703882 w 5703882"/>
              <a:gd name="connsiteY2" fmla="*/ 6858000 h 6858000"/>
              <a:gd name="connsiteX3" fmla="*/ 0 w 570388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3882" h="6858000">
                <a:moveTo>
                  <a:pt x="1621666" y="0"/>
                </a:moveTo>
                <a:lnTo>
                  <a:pt x="5703882" y="0"/>
                </a:lnTo>
                <a:lnTo>
                  <a:pt x="570388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356065-B134-FE47-BDC5-DA9F76072711}"/>
              </a:ext>
            </a:extLst>
          </p:cNvPr>
          <p:cNvSpPr txBox="1"/>
          <p:nvPr/>
        </p:nvSpPr>
        <p:spPr>
          <a:xfrm>
            <a:off x="833443" y="1646794"/>
            <a:ext cx="673227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latin typeface="Myriad Pro Light" panose="020B0403030403020204" pitchFamily="34" charset="0"/>
              </a:rPr>
              <a:t>Programming | Chair, Kurt </a:t>
            </a:r>
            <a:r>
              <a:rPr lang="en-US" sz="18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Loudenback</a:t>
            </a:r>
            <a:endParaRPr lang="en-US" sz="1800" dirty="0">
              <a:solidFill>
                <a:schemeClr val="bg1"/>
              </a:solidFill>
              <a:latin typeface="Myriad Pro Light" panose="020B040303040302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bg1"/>
              </a:solidFill>
              <a:latin typeface="Myriad Pro Light" panose="020B0403030403020204" pitchFamily="34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Myriad Pro Light" panose="020B0403030403020204" pitchFamily="34" charset="0"/>
              </a:rPr>
              <a:t>Member Recruitment &amp; Retention | Chair, Ryan Martin</a:t>
            </a:r>
          </a:p>
          <a:p>
            <a:endParaRPr lang="en-US" sz="1800" dirty="0">
              <a:solidFill>
                <a:schemeClr val="bg1"/>
              </a:solidFill>
              <a:latin typeface="Myriad Pro Light" panose="020B0403030403020204" pitchFamily="34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Myriad Pro Light" panose="020B0403030403020204" pitchFamily="34" charset="0"/>
              </a:rPr>
              <a:t>Branding</a:t>
            </a:r>
            <a:r>
              <a:rPr lang="en-US" dirty="0">
                <a:solidFill>
                  <a:schemeClr val="bg1"/>
                </a:solidFill>
                <a:latin typeface="Myriad Pro Light" panose="020B0403030403020204" pitchFamily="34" charset="0"/>
              </a:rPr>
              <a:t> &amp; </a:t>
            </a:r>
            <a:r>
              <a:rPr lang="en-US" sz="1800" dirty="0">
                <a:solidFill>
                  <a:schemeClr val="bg1"/>
                </a:solidFill>
                <a:latin typeface="Myriad Pro Light" panose="020B0403030403020204" pitchFamily="34" charset="0"/>
              </a:rPr>
              <a:t>Communications | Chair, </a:t>
            </a:r>
            <a:r>
              <a:rPr lang="en-US" dirty="0">
                <a:solidFill>
                  <a:schemeClr val="bg1"/>
                </a:solidFill>
                <a:latin typeface="Myriad Pro Light" panose="020B0403030403020204" pitchFamily="34" charset="0"/>
              </a:rPr>
              <a:t>TBA</a:t>
            </a:r>
            <a:endParaRPr lang="en-US" sz="1800" dirty="0">
              <a:solidFill>
                <a:schemeClr val="bg1"/>
              </a:solidFill>
              <a:latin typeface="Myriad Pro Light" panose="020B0403030403020204" pitchFamily="34" charset="0"/>
            </a:endParaRPr>
          </a:p>
          <a:p>
            <a:endParaRPr lang="en-US" sz="1800" dirty="0">
              <a:solidFill>
                <a:schemeClr val="bg1"/>
              </a:solidFill>
              <a:latin typeface="Myriad Pro Light" panose="020B0403030403020204" pitchFamily="34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Myriad Pro Light" panose="020B0403030403020204" pitchFamily="34" charset="0"/>
              </a:rPr>
              <a:t>Member Engagement | Chair, Jenn </a:t>
            </a:r>
            <a:r>
              <a:rPr lang="en-US" sz="18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Hoesing</a:t>
            </a:r>
            <a:endParaRPr lang="en-US" sz="1800" dirty="0">
              <a:solidFill>
                <a:schemeClr val="bg1"/>
              </a:solidFill>
              <a:latin typeface="Myriad Pro Light" panose="020B0403030403020204" pitchFamily="34" charset="0"/>
            </a:endParaRPr>
          </a:p>
          <a:p>
            <a:endParaRPr lang="en-US" sz="1800" dirty="0">
              <a:solidFill>
                <a:schemeClr val="bg1"/>
              </a:solidFill>
              <a:latin typeface="Myriad Pro Light" panose="020B0403030403020204" pitchFamily="34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Myriad Pro Light" panose="020B0403030403020204" pitchFamily="34" charset="0"/>
              </a:rPr>
              <a:t>Monday Meeting Logistics | Chair, Laura Arnett</a:t>
            </a:r>
          </a:p>
          <a:p>
            <a:endParaRPr lang="en-US" sz="1800" dirty="0">
              <a:solidFill>
                <a:schemeClr val="bg1"/>
              </a:solidFill>
              <a:latin typeface="Myriad Pro Light" panose="020B0403030403020204" pitchFamily="34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Myriad Pro Light" panose="020B0403030403020204" pitchFamily="34" charset="0"/>
              </a:rPr>
              <a:t>Rotary International Committee | Co-Chairs, Kayla </a:t>
            </a:r>
            <a:r>
              <a:rPr lang="en-US" sz="18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Eitreim</a:t>
            </a:r>
            <a:r>
              <a:rPr lang="en-US" sz="18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</a:p>
          <a:p>
            <a:r>
              <a:rPr lang="en-US" sz="1800" dirty="0">
                <a:solidFill>
                  <a:schemeClr val="bg1"/>
                </a:solidFill>
                <a:latin typeface="Myriad Pro Light" panose="020B0403030403020204" pitchFamily="34" charset="0"/>
              </a:rPr>
              <a:t>and Dave </a:t>
            </a:r>
            <a:r>
              <a:rPr lang="en-US" sz="18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Eiesland</a:t>
            </a:r>
            <a:endParaRPr lang="en-US" sz="1800" dirty="0">
              <a:solidFill>
                <a:schemeClr val="bg1"/>
              </a:solidFill>
              <a:latin typeface="Myriad Pro Light" panose="020B0403030403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Myriad Pro Light" panose="020B0403030403020204" pitchFamily="34" charset="0"/>
            </a:endParaRPr>
          </a:p>
          <a:p>
            <a:endParaRPr lang="en-US" sz="1800" dirty="0">
              <a:solidFill>
                <a:schemeClr val="bg1"/>
              </a:solidFill>
              <a:latin typeface="Myriad Pro Light" panose="020B0403030403020204" pitchFamily="34" charset="0"/>
            </a:endParaRPr>
          </a:p>
          <a:p>
            <a:r>
              <a:rPr lang="en-US" sz="2400" b="1" i="1" dirty="0">
                <a:solidFill>
                  <a:schemeClr val="bg1">
                    <a:lumMod val="95000"/>
                  </a:schemeClr>
                </a:solidFill>
                <a:latin typeface="Myriad Pro" panose="020B0503030403020204" pitchFamily="34" charset="0"/>
              </a:rPr>
              <a:t>You Are Invited to Serve!</a:t>
            </a:r>
            <a:endParaRPr lang="en-US" sz="2400" i="1" dirty="0">
              <a:solidFill>
                <a:schemeClr val="bg1"/>
              </a:solidFill>
              <a:latin typeface="Myriad Pro Light" panose="020B0403030403020204" pitchFamily="34" charset="0"/>
            </a:endParaRPr>
          </a:p>
        </p:txBody>
      </p:sp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75127406-55F4-D78D-E9AC-2937430CB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092" y="1742954"/>
            <a:ext cx="269524" cy="269524"/>
          </a:xfrm>
          <a:prstGeom prst="rect">
            <a:avLst/>
          </a:prstGeom>
        </p:spPr>
      </p:pic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9BCEACA3-38D5-FDBF-1709-573E8797F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092" y="2279548"/>
            <a:ext cx="269524" cy="269524"/>
          </a:xfrm>
          <a:prstGeom prst="rect">
            <a:avLst/>
          </a:prstGeom>
        </p:spPr>
      </p:pic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8247F292-2605-286D-C5A0-E79D5A1FDC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092" y="2813688"/>
            <a:ext cx="269524" cy="269524"/>
          </a:xfrm>
          <a:prstGeom prst="rect">
            <a:avLst/>
          </a:prstGeom>
        </p:spPr>
      </p:pic>
      <p:pic>
        <p:nvPicPr>
          <p:cNvPr id="18" name="Graphic 17" descr="Checkmark with solid fill">
            <a:extLst>
              <a:ext uri="{FF2B5EF4-FFF2-40B4-BE49-F238E27FC236}">
                <a16:creationId xmlns:a16="http://schemas.microsoft.com/office/drawing/2014/main" id="{36FB08D6-B7D4-3538-5D04-088D05998F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092" y="3347828"/>
            <a:ext cx="269524" cy="269524"/>
          </a:xfrm>
          <a:prstGeom prst="rect">
            <a:avLst/>
          </a:prstGeom>
        </p:spPr>
      </p:pic>
      <p:pic>
        <p:nvPicPr>
          <p:cNvPr id="19" name="Graphic 18" descr="Checkmark with solid fill">
            <a:extLst>
              <a:ext uri="{FF2B5EF4-FFF2-40B4-BE49-F238E27FC236}">
                <a16:creationId xmlns:a16="http://schemas.microsoft.com/office/drawing/2014/main" id="{FFD0BF59-B8C7-A73B-756E-E91234942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092" y="3881968"/>
            <a:ext cx="269524" cy="269524"/>
          </a:xfrm>
          <a:prstGeom prst="rect">
            <a:avLst/>
          </a:prstGeom>
        </p:spPr>
      </p:pic>
      <p:sp>
        <p:nvSpPr>
          <p:cNvPr id="54" name="Title 1">
            <a:extLst>
              <a:ext uri="{FF2B5EF4-FFF2-40B4-BE49-F238E27FC236}">
                <a16:creationId xmlns:a16="http://schemas.microsoft.com/office/drawing/2014/main" id="{538AF1B8-1630-A805-B1CC-EAA05C834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4" y="37539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Myriad Pro" panose="020B0503030403020204" pitchFamily="34" charset="0"/>
              </a:rPr>
              <a:t>COMMITTEES &amp; CHAIRS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37A9C67-2E57-1FBA-BBAE-7BBE3D5C633A}"/>
              </a:ext>
            </a:extLst>
          </p:cNvPr>
          <p:cNvCxnSpPr>
            <a:cxnSpLocks/>
          </p:cNvCxnSpPr>
          <p:nvPr/>
        </p:nvCxnSpPr>
        <p:spPr>
          <a:xfrm>
            <a:off x="476092" y="1394123"/>
            <a:ext cx="6059179" cy="0"/>
          </a:xfrm>
          <a:prstGeom prst="line">
            <a:avLst/>
          </a:prstGeom>
          <a:ln w="19050">
            <a:solidFill>
              <a:srgbClr val="F4A9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687EC0FF-F082-0965-1211-EEE2E70602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9814" y="4438783"/>
            <a:ext cx="269524" cy="269524"/>
          </a:xfrm>
          <a:prstGeom prst="rect">
            <a:avLst/>
          </a:prstGeom>
        </p:spPr>
      </p:pic>
      <p:pic>
        <p:nvPicPr>
          <p:cNvPr id="7" name="Picture 6" descr="A picture containing font, logo, symbol, graphics&#10;&#10;Description automatically generated">
            <a:extLst>
              <a:ext uri="{FF2B5EF4-FFF2-40B4-BE49-F238E27FC236}">
                <a16:creationId xmlns:a16="http://schemas.microsoft.com/office/drawing/2014/main" id="{D1F1F0B0-0655-9B2C-67D5-7B69D5CD82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2670" y="6023201"/>
            <a:ext cx="1628040" cy="61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71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toy, gear&#10;&#10;Description automatically generated">
            <a:extLst>
              <a:ext uri="{FF2B5EF4-FFF2-40B4-BE49-F238E27FC236}">
                <a16:creationId xmlns:a16="http://schemas.microsoft.com/office/drawing/2014/main" id="{FDCCB162-58A9-4D3C-8762-202ED1830B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" t="2249" r="2183" b="2169"/>
          <a:stretch/>
        </p:blipFill>
        <p:spPr>
          <a:xfrm rot="7212324">
            <a:off x="4837176" y="705302"/>
            <a:ext cx="5879592" cy="5879592"/>
          </a:xfrm>
          <a:prstGeom prst="ellipse">
            <a:avLst/>
          </a:prstGeom>
        </p:spPr>
      </p:pic>
      <p:pic>
        <p:nvPicPr>
          <p:cNvPr id="27" name="Picture 26" descr="Chart, sunburst chart&#10;&#10;Description automatically generated">
            <a:extLst>
              <a:ext uri="{FF2B5EF4-FFF2-40B4-BE49-F238E27FC236}">
                <a16:creationId xmlns:a16="http://schemas.microsoft.com/office/drawing/2014/main" id="{72314EBF-339B-4084-9596-5EB159FD3C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9" t="14727" r="21225" b="62237"/>
          <a:stretch/>
        </p:blipFill>
        <p:spPr>
          <a:xfrm rot="7211414">
            <a:off x="7157993" y="3451575"/>
            <a:ext cx="4036317" cy="1417035"/>
          </a:xfrm>
          <a:prstGeom prst="rect">
            <a:avLst/>
          </a:prstGeom>
        </p:spPr>
      </p:pic>
      <p:pic>
        <p:nvPicPr>
          <p:cNvPr id="20" name="Picture 19" descr="Chart, sunburst chart&#10;&#10;Description automatically generated">
            <a:extLst>
              <a:ext uri="{FF2B5EF4-FFF2-40B4-BE49-F238E27FC236}">
                <a16:creationId xmlns:a16="http://schemas.microsoft.com/office/drawing/2014/main" id="{B3084FC9-3A1A-477C-823D-78ABE0DE47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9" t="42070" r="54458" b="17927"/>
          <a:stretch/>
        </p:blipFill>
        <p:spPr>
          <a:xfrm rot="7238244">
            <a:off x="6792277" y="943274"/>
            <a:ext cx="1992022" cy="2460711"/>
          </a:xfrm>
          <a:prstGeom prst="rect">
            <a:avLst/>
          </a:prstGeom>
        </p:spPr>
      </p:pic>
      <p:pic>
        <p:nvPicPr>
          <p:cNvPr id="31" name="Picture 30" descr="Chart, sunburst chart&#10;&#10;Description automatically generated">
            <a:extLst>
              <a:ext uri="{FF2B5EF4-FFF2-40B4-BE49-F238E27FC236}">
                <a16:creationId xmlns:a16="http://schemas.microsoft.com/office/drawing/2014/main" id="{847F3A90-3BC4-4D33-B76A-891E65065D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7" t="40777" r="15689" b="15067"/>
          <a:stretch/>
        </p:blipFill>
        <p:spPr>
          <a:xfrm rot="7215425">
            <a:off x="5651395" y="3045343"/>
            <a:ext cx="1536854" cy="2716220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CF5055C1-5474-4D1C-8711-7AC2E695C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897" y="584742"/>
            <a:ext cx="4029464" cy="40142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6510826-4352-4601-AAC8-53770DD4DD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576" y="1229395"/>
            <a:ext cx="2770638" cy="272491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0AA12C2-47DD-40FF-B517-7E857A4BFACB}"/>
              </a:ext>
            </a:extLst>
          </p:cNvPr>
          <p:cNvSpPr txBox="1"/>
          <p:nvPr/>
        </p:nvSpPr>
        <p:spPr>
          <a:xfrm>
            <a:off x="6593712" y="3954313"/>
            <a:ext cx="248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4-Way Test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7BA65EB-F5AE-3CE4-DB9D-AA62204068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04572" y="2898944"/>
            <a:ext cx="2638429" cy="98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34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>
            <a:extLst>
              <a:ext uri="{FF2B5EF4-FFF2-40B4-BE49-F238E27FC236}">
                <a16:creationId xmlns:a16="http://schemas.microsoft.com/office/drawing/2014/main" id="{F3FF9386-CEF2-46F2-1670-F8B4EF1D6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61325" y="6023566"/>
            <a:ext cx="1969385" cy="61174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ACA5158-C18F-5599-FF73-3EBE7335A5B5}"/>
              </a:ext>
            </a:extLst>
          </p:cNvPr>
          <p:cNvSpPr/>
          <p:nvPr/>
        </p:nvSpPr>
        <p:spPr>
          <a:xfrm>
            <a:off x="4074460" y="1773101"/>
            <a:ext cx="4074458" cy="25434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BF594D-5A8C-FDAC-A49E-24FAAE9FAC8E}"/>
              </a:ext>
            </a:extLst>
          </p:cNvPr>
          <p:cNvSpPr/>
          <p:nvPr/>
        </p:nvSpPr>
        <p:spPr>
          <a:xfrm>
            <a:off x="1" y="4288959"/>
            <a:ext cx="4074458" cy="2543453"/>
          </a:xfrm>
          <a:prstGeom prst="rect">
            <a:avLst/>
          </a:prstGeom>
          <a:solidFill>
            <a:srgbClr val="0267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B297ECF-80A8-F4B2-3FDD-763E387EC4F5}"/>
              </a:ext>
            </a:extLst>
          </p:cNvPr>
          <p:cNvSpPr/>
          <p:nvPr/>
        </p:nvSpPr>
        <p:spPr>
          <a:xfrm>
            <a:off x="0" y="4288959"/>
            <a:ext cx="4074458" cy="2569041"/>
          </a:xfrm>
          <a:prstGeom prst="rect">
            <a:avLst/>
          </a:prstGeom>
          <a:solidFill>
            <a:srgbClr val="1844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59589AC-5547-4C2B-BDCD-128545FF8DDC}"/>
              </a:ext>
            </a:extLst>
          </p:cNvPr>
          <p:cNvSpPr/>
          <p:nvPr/>
        </p:nvSpPr>
        <p:spPr>
          <a:xfrm>
            <a:off x="8145969" y="4288959"/>
            <a:ext cx="4046031" cy="2569041"/>
          </a:xfrm>
          <a:prstGeom prst="rect">
            <a:avLst/>
          </a:prstGeom>
          <a:solidFill>
            <a:srgbClr val="1844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538AF1B8-1630-A805-B1CC-EAA05C834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4" y="3651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184493"/>
                </a:solidFill>
                <a:latin typeface="Myriad Pro" panose="020B0503030403020204" pitchFamily="34" charset="0"/>
              </a:rPr>
              <a:t>Service Above Self</a:t>
            </a:r>
            <a:endParaRPr lang="en-US" dirty="0">
              <a:solidFill>
                <a:srgbClr val="184493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6CD30E-5A00-F360-700A-5AD22FD2BB34}"/>
              </a:ext>
            </a:extLst>
          </p:cNvPr>
          <p:cNvSpPr/>
          <p:nvPr/>
        </p:nvSpPr>
        <p:spPr>
          <a:xfrm>
            <a:off x="0" y="4285877"/>
            <a:ext cx="4074457" cy="2543453"/>
          </a:xfrm>
          <a:prstGeom prst="rect">
            <a:avLst/>
          </a:prstGeom>
          <a:blipFill dpi="0" rotWithShape="1">
            <a:blip r:embed="rId5">
              <a:alphaModFix amt="10256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1A95D1B-70BF-F9F8-008D-7CC9B227E821}"/>
              </a:ext>
            </a:extLst>
          </p:cNvPr>
          <p:cNvSpPr txBox="1"/>
          <p:nvPr/>
        </p:nvSpPr>
        <p:spPr>
          <a:xfrm>
            <a:off x="414812" y="5557603"/>
            <a:ext cx="3194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Myriad Pro Light" panose="020B0403030403020204" pitchFamily="34" charset="0"/>
              </a:rPr>
              <a:t>Talent</a:t>
            </a:r>
            <a:endParaRPr lang="en-US" sz="3600" dirty="0">
              <a:solidFill>
                <a:schemeClr val="bg1">
                  <a:lumMod val="95000"/>
                </a:schemeClr>
              </a:solidFill>
              <a:latin typeface="Myriad Pro Light" panose="020B0403030403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0004A6-01F9-6BF5-D378-9FA83A69136D}"/>
              </a:ext>
            </a:extLst>
          </p:cNvPr>
          <p:cNvSpPr/>
          <p:nvPr/>
        </p:nvSpPr>
        <p:spPr>
          <a:xfrm>
            <a:off x="1" y="1773101"/>
            <a:ext cx="4074347" cy="2543453"/>
          </a:xfrm>
          <a:prstGeom prst="rect">
            <a:avLst/>
          </a:prstGeom>
          <a:solidFill>
            <a:srgbClr val="F4A9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642C74-C4C9-B287-2C50-B348DDDB35E1}"/>
              </a:ext>
            </a:extLst>
          </p:cNvPr>
          <p:cNvSpPr/>
          <p:nvPr/>
        </p:nvSpPr>
        <p:spPr>
          <a:xfrm>
            <a:off x="4074460" y="4288959"/>
            <a:ext cx="4074458" cy="2569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E6E394B-55E9-77AB-7CD0-29D8C8F940FA}"/>
              </a:ext>
            </a:extLst>
          </p:cNvPr>
          <p:cNvCxnSpPr>
            <a:cxnSpLocks/>
          </p:cNvCxnSpPr>
          <p:nvPr/>
        </p:nvCxnSpPr>
        <p:spPr>
          <a:xfrm>
            <a:off x="476092" y="1394123"/>
            <a:ext cx="5539569" cy="0"/>
          </a:xfrm>
          <a:prstGeom prst="line">
            <a:avLst/>
          </a:prstGeom>
          <a:ln w="19050">
            <a:solidFill>
              <a:srgbClr val="F4A9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EC155547-F3BC-4702-C3A7-F0B69262ECB6}"/>
              </a:ext>
            </a:extLst>
          </p:cNvPr>
          <p:cNvSpPr/>
          <p:nvPr/>
        </p:nvSpPr>
        <p:spPr>
          <a:xfrm>
            <a:off x="4074460" y="1773101"/>
            <a:ext cx="4074458" cy="2543453"/>
          </a:xfrm>
          <a:prstGeom prst="rect">
            <a:avLst/>
          </a:prstGeom>
          <a:solidFill>
            <a:srgbClr val="1844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C97BF6-CBB4-61B4-A9C6-46451F05A59D}"/>
              </a:ext>
            </a:extLst>
          </p:cNvPr>
          <p:cNvSpPr/>
          <p:nvPr/>
        </p:nvSpPr>
        <p:spPr>
          <a:xfrm>
            <a:off x="4082252" y="1771061"/>
            <a:ext cx="4095093" cy="2529653"/>
          </a:xfrm>
          <a:prstGeom prst="rect">
            <a:avLst/>
          </a:prstGeom>
          <a:blipFill>
            <a:blip r:embed="rId6">
              <a:alphaModFix amt="10256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2FAEAC-9ADC-2F75-F9F2-7CF91A985274}"/>
              </a:ext>
            </a:extLst>
          </p:cNvPr>
          <p:cNvGrpSpPr/>
          <p:nvPr/>
        </p:nvGrpSpPr>
        <p:grpSpPr>
          <a:xfrm>
            <a:off x="9739295" y="4549077"/>
            <a:ext cx="862329" cy="862329"/>
            <a:chOff x="5253184" y="2251769"/>
            <a:chExt cx="1685632" cy="168563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6661B2F-03CD-C51E-C3AF-22B4645E0E46}"/>
                </a:ext>
              </a:extLst>
            </p:cNvPr>
            <p:cNvSpPr/>
            <p:nvPr/>
          </p:nvSpPr>
          <p:spPr>
            <a:xfrm>
              <a:off x="5253184" y="2251769"/>
              <a:ext cx="1685632" cy="1685632"/>
            </a:xfrm>
            <a:prstGeom prst="ellipse">
              <a:avLst/>
            </a:prstGeom>
            <a:solidFill>
              <a:srgbClr val="F4A92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80B2685-48CB-618B-3090-938BD31E6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40355" y="2632618"/>
              <a:ext cx="711289" cy="942367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BE0F493-A7CD-05D3-526A-9FBAECF222C5}"/>
              </a:ext>
            </a:extLst>
          </p:cNvPr>
          <p:cNvGrpSpPr/>
          <p:nvPr/>
        </p:nvGrpSpPr>
        <p:grpSpPr>
          <a:xfrm>
            <a:off x="1602165" y="4549077"/>
            <a:ext cx="870128" cy="870128"/>
            <a:chOff x="6446096" y="1811805"/>
            <a:chExt cx="1178954" cy="117895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A98BCEA-6DDF-006D-01C6-4813031DE4FE}"/>
                </a:ext>
              </a:extLst>
            </p:cNvPr>
            <p:cNvSpPr/>
            <p:nvPr/>
          </p:nvSpPr>
          <p:spPr>
            <a:xfrm>
              <a:off x="6446096" y="1811805"/>
              <a:ext cx="1178954" cy="1178954"/>
            </a:xfrm>
            <a:prstGeom prst="ellipse">
              <a:avLst/>
            </a:prstGeom>
            <a:solidFill>
              <a:srgbClr val="F4A92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DE6A694-3F5B-2709-C5C0-790B3F0BC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12423" y="2011930"/>
              <a:ext cx="578192" cy="768695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E9AC8944-28D4-373B-1D67-3C695977A9BA}"/>
              </a:ext>
            </a:extLst>
          </p:cNvPr>
          <p:cNvSpPr/>
          <p:nvPr/>
        </p:nvSpPr>
        <p:spPr>
          <a:xfrm>
            <a:off x="8145966" y="1773101"/>
            <a:ext cx="4046034" cy="2543453"/>
          </a:xfrm>
          <a:prstGeom prst="rect">
            <a:avLst/>
          </a:prstGeom>
          <a:solidFill>
            <a:srgbClr val="F4A9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A642256-B358-CE13-0B93-D2F086F62FEF}"/>
              </a:ext>
            </a:extLst>
          </p:cNvPr>
          <p:cNvGrpSpPr/>
          <p:nvPr/>
        </p:nvGrpSpPr>
        <p:grpSpPr>
          <a:xfrm>
            <a:off x="5676625" y="2182944"/>
            <a:ext cx="870128" cy="870128"/>
            <a:chOff x="648416" y="3497497"/>
            <a:chExt cx="1178954" cy="117895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95F8998-B82E-EEC7-C0A5-EC91E59E433E}"/>
                </a:ext>
              </a:extLst>
            </p:cNvPr>
            <p:cNvSpPr/>
            <p:nvPr/>
          </p:nvSpPr>
          <p:spPr>
            <a:xfrm>
              <a:off x="648416" y="3497497"/>
              <a:ext cx="1178954" cy="1178954"/>
            </a:xfrm>
            <a:prstGeom prst="ellipse">
              <a:avLst/>
            </a:prstGeom>
            <a:solidFill>
              <a:srgbClr val="F4A92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35232F2-1A53-7087-7AF5-D00C6B245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0410" y="3737506"/>
              <a:ext cx="743572" cy="676210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CEE78B10-6582-A831-D926-B5B28BC66F42}"/>
              </a:ext>
            </a:extLst>
          </p:cNvPr>
          <p:cNvSpPr txBox="1"/>
          <p:nvPr/>
        </p:nvSpPr>
        <p:spPr>
          <a:xfrm>
            <a:off x="4090045" y="3153898"/>
            <a:ext cx="4095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Myriad Pro Light" panose="020B0403030403020204" pitchFamily="34" charset="0"/>
              </a:rPr>
              <a:t>Time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5E31BC-6AEF-C70D-6DEA-4D7FF4043174}"/>
              </a:ext>
            </a:extLst>
          </p:cNvPr>
          <p:cNvSpPr/>
          <p:nvPr/>
        </p:nvSpPr>
        <p:spPr>
          <a:xfrm>
            <a:off x="4024189" y="4314371"/>
            <a:ext cx="4160520" cy="2543453"/>
          </a:xfrm>
          <a:prstGeom prst="rect">
            <a:avLst/>
          </a:prstGeom>
          <a:solidFill>
            <a:srgbClr val="F4A9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D0AA56-A7E1-AC2E-6B0F-CDAC64E48919}"/>
              </a:ext>
            </a:extLst>
          </p:cNvPr>
          <p:cNvSpPr txBox="1"/>
          <p:nvPr/>
        </p:nvSpPr>
        <p:spPr>
          <a:xfrm>
            <a:off x="8591072" y="5561413"/>
            <a:ext cx="3194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Myriad Pro Light" panose="020B0403030403020204" pitchFamily="34" charset="0"/>
              </a:rPr>
              <a:t>Treasure</a:t>
            </a:r>
            <a:endParaRPr lang="en-US" sz="3600" dirty="0">
              <a:solidFill>
                <a:schemeClr val="bg1">
                  <a:lumMod val="95000"/>
                </a:schemeClr>
              </a:solidFill>
              <a:latin typeface="Myriad Pro Light" panose="020B04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705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019AA-B7B5-BAC2-D51A-88A57C6E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779" y="813124"/>
            <a:ext cx="4035565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184493"/>
                </a:solidFill>
                <a:latin typeface="Myriad Pro" panose="020B0503030403020204" pitchFamily="34" charset="0"/>
              </a:rPr>
              <a:t>Community </a:t>
            </a:r>
            <a:br>
              <a:rPr lang="en-US" sz="4000" b="1" dirty="0">
                <a:solidFill>
                  <a:srgbClr val="184493"/>
                </a:solidFill>
                <a:latin typeface="Myriad Pro" panose="020B0503030403020204" pitchFamily="34" charset="0"/>
              </a:rPr>
            </a:br>
            <a:r>
              <a:rPr lang="en-US" sz="4000" b="1" dirty="0">
                <a:solidFill>
                  <a:srgbClr val="184493"/>
                </a:solidFill>
                <a:latin typeface="Myriad Pro" panose="020B0503030403020204" pitchFamily="34" charset="0"/>
              </a:rPr>
              <a:t>Legacy</a:t>
            </a:r>
            <a:endParaRPr lang="en-US" sz="4000" dirty="0">
              <a:solidFill>
                <a:srgbClr val="184493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356065-B134-FE47-BDC5-DA9F76072711}"/>
              </a:ext>
            </a:extLst>
          </p:cNvPr>
          <p:cNvSpPr txBox="1"/>
          <p:nvPr/>
        </p:nvSpPr>
        <p:spPr>
          <a:xfrm>
            <a:off x="723404" y="2258312"/>
            <a:ext cx="64499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  <a:buClr>
                <a:srgbClr val="F4A925"/>
              </a:buClr>
            </a:pPr>
            <a:r>
              <a:rPr lang="en-US" b="1" dirty="0">
                <a:solidFill>
                  <a:srgbClr val="184493"/>
                </a:solidFill>
                <a:latin typeface="Myriad Pro Light" panose="020B0403030403020204" pitchFamily="34" charset="0"/>
              </a:rPr>
              <a:t>Rotary Park: 1970s</a:t>
            </a:r>
          </a:p>
          <a:p>
            <a:pPr marL="342900" indent="-342900">
              <a:buClr>
                <a:srgbClr val="F4A925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184493"/>
                </a:solidFill>
                <a:latin typeface="Myriad Pro Light" panose="020B0403030403020204" pitchFamily="34" charset="0"/>
              </a:rPr>
              <a:t>Purchased Land 1972</a:t>
            </a:r>
          </a:p>
          <a:p>
            <a:pPr marL="342900" indent="-342900">
              <a:buClr>
                <a:srgbClr val="F4A925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184493"/>
                </a:solidFill>
                <a:latin typeface="Myriad Pro Light" panose="020B0403030403020204" pitchFamily="34" charset="0"/>
              </a:rPr>
              <a:t>26</a:t>
            </a:r>
            <a:r>
              <a:rPr lang="en-US" baseline="30000" dirty="0">
                <a:solidFill>
                  <a:srgbClr val="184493"/>
                </a:solidFill>
                <a:latin typeface="Myriad Pro Light" panose="020B0403030403020204" pitchFamily="34" charset="0"/>
              </a:rPr>
              <a:t>th</a:t>
            </a:r>
            <a:r>
              <a:rPr lang="en-US" dirty="0">
                <a:solidFill>
                  <a:srgbClr val="184493"/>
                </a:solidFill>
                <a:latin typeface="Myriad Pro Light" panose="020B0403030403020204" pitchFamily="34" charset="0"/>
              </a:rPr>
              <a:t> and I-229</a:t>
            </a:r>
          </a:p>
          <a:p>
            <a:pPr marL="342900" indent="-342900">
              <a:buClr>
                <a:srgbClr val="F4A925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184493"/>
                </a:solidFill>
                <a:latin typeface="Myriad Pro Light" panose="020B0403030403020204" pitchFamily="34" charset="0"/>
              </a:rPr>
              <a:t>New Outdoor Fitness Court</a:t>
            </a:r>
          </a:p>
          <a:p>
            <a:pPr>
              <a:buClr>
                <a:srgbClr val="F4A925"/>
              </a:buClr>
            </a:pPr>
            <a:endParaRPr lang="en-US" dirty="0">
              <a:solidFill>
                <a:srgbClr val="184493"/>
              </a:solidFill>
              <a:latin typeface="Myriad Pro Light" panose="020B0403030403020204" pitchFamily="34" charset="0"/>
            </a:endParaRPr>
          </a:p>
          <a:p>
            <a:pPr>
              <a:buClr>
                <a:srgbClr val="F4A925"/>
              </a:buClr>
            </a:pPr>
            <a:r>
              <a:rPr lang="en-US" b="1" dirty="0">
                <a:solidFill>
                  <a:srgbClr val="184493"/>
                </a:solidFill>
                <a:latin typeface="Myriad Pro Light" panose="020B0403030403020204" pitchFamily="34" charset="0"/>
              </a:rPr>
              <a:t>Miracle Field: 2017-2018</a:t>
            </a:r>
          </a:p>
          <a:p>
            <a:pPr marL="342900" indent="-342900">
              <a:buClr>
                <a:srgbClr val="F4A925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184493"/>
                </a:solidFill>
                <a:latin typeface="Myriad Pro Light" panose="020B0403030403020204" pitchFamily="34" charset="0"/>
              </a:rPr>
              <a:t>$98,000</a:t>
            </a:r>
          </a:p>
          <a:p>
            <a:pPr marL="342900" indent="-342900">
              <a:buClr>
                <a:srgbClr val="F4A925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184493"/>
                </a:solidFill>
                <a:latin typeface="Myriad Pro Light" panose="020B0403030403020204" pitchFamily="34" charset="0"/>
              </a:rPr>
              <a:t>Adaptive Baseball Field</a:t>
            </a:r>
            <a:br>
              <a:rPr lang="en-US" dirty="0">
                <a:solidFill>
                  <a:srgbClr val="184493"/>
                </a:solidFill>
                <a:latin typeface="Myriad Pro Light" panose="020B0403030403020204" pitchFamily="34" charset="0"/>
              </a:rPr>
            </a:br>
            <a:r>
              <a:rPr lang="en-US" dirty="0">
                <a:solidFill>
                  <a:srgbClr val="184493"/>
                </a:solidFill>
                <a:latin typeface="Myriad Pro Light" panose="020B0403030403020204" pitchFamily="34" charset="0"/>
              </a:rPr>
              <a:t>Terrace Park Complex (Covell Lake)	</a:t>
            </a:r>
          </a:p>
          <a:p>
            <a:pPr>
              <a:buClr>
                <a:srgbClr val="F4A925"/>
              </a:buClr>
            </a:pPr>
            <a:br>
              <a:rPr lang="en-US" b="1" dirty="0">
                <a:solidFill>
                  <a:srgbClr val="184493"/>
                </a:solidFill>
                <a:latin typeface="Myriad Pro Light" panose="020B0403030403020204" pitchFamily="34" charset="0"/>
              </a:rPr>
            </a:br>
            <a:r>
              <a:rPr lang="en-US" b="1" dirty="0">
                <a:solidFill>
                  <a:srgbClr val="184493"/>
                </a:solidFill>
                <a:latin typeface="Myriad Pro Light" panose="020B0403030403020204" pitchFamily="34" charset="0"/>
              </a:rPr>
              <a:t>Centennial Fund: 2015-18</a:t>
            </a:r>
          </a:p>
          <a:p>
            <a:pPr marL="342900" indent="-342900">
              <a:buClr>
                <a:srgbClr val="F4A925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184493"/>
                </a:solidFill>
                <a:latin typeface="Myriad Pro Light" panose="020B0403030403020204" pitchFamily="34" charset="0"/>
              </a:rPr>
              <a:t>$212,000</a:t>
            </a:r>
          </a:p>
          <a:p>
            <a:pPr marL="342900" indent="-342900">
              <a:buClr>
                <a:srgbClr val="F4A925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184493"/>
                </a:solidFill>
                <a:latin typeface="Myriad Pro Light" panose="020B0403030403020204" pitchFamily="34" charset="0"/>
              </a:rPr>
              <a:t>Grants to Community Organizations</a:t>
            </a:r>
          </a:p>
          <a:p>
            <a:pPr marL="342900" indent="-342900">
              <a:buClr>
                <a:srgbClr val="F4A925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184493"/>
                </a:solidFill>
                <a:latin typeface="Myriad Pro Light" panose="020B0403030403020204" pitchFamily="34" charset="0"/>
              </a:rPr>
              <a:t>Arc of Dreams</a:t>
            </a:r>
          </a:p>
          <a:p>
            <a:pPr marL="342900" indent="-342900">
              <a:buClr>
                <a:srgbClr val="F4A925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184493"/>
                </a:solidFill>
                <a:latin typeface="Myriad Pro Light" panose="020B0403030403020204" pitchFamily="34" charset="0"/>
              </a:rPr>
              <a:t>Centennial Plaza</a:t>
            </a:r>
          </a:p>
          <a:p>
            <a:pPr>
              <a:buClr>
                <a:srgbClr val="F4A925"/>
              </a:buClr>
            </a:pPr>
            <a:endParaRPr lang="en-US" dirty="0">
              <a:solidFill>
                <a:srgbClr val="184493"/>
              </a:solidFill>
              <a:latin typeface="Myriad Pro Light" panose="020B040303040302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354B4-BD2B-6C26-F479-F332F2A91A7F}"/>
              </a:ext>
            </a:extLst>
          </p:cNvPr>
          <p:cNvCxnSpPr>
            <a:cxnSpLocks/>
          </p:cNvCxnSpPr>
          <p:nvPr/>
        </p:nvCxnSpPr>
        <p:spPr>
          <a:xfrm>
            <a:off x="667877" y="2138684"/>
            <a:ext cx="5402819" cy="0"/>
          </a:xfrm>
          <a:prstGeom prst="line">
            <a:avLst/>
          </a:prstGeom>
          <a:ln w="19050">
            <a:solidFill>
              <a:srgbClr val="F4A9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font, logo, symbol, graphics&#10;&#10;Description automatically generated">
            <a:extLst>
              <a:ext uri="{FF2B5EF4-FFF2-40B4-BE49-F238E27FC236}">
                <a16:creationId xmlns:a16="http://schemas.microsoft.com/office/drawing/2014/main" id="{49EEED3E-D2FB-09D3-81FC-B61FF85D7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2670" y="6023201"/>
            <a:ext cx="1628040" cy="612109"/>
          </a:xfrm>
          <a:prstGeom prst="rect">
            <a:avLst/>
          </a:prstGeom>
        </p:spPr>
      </p:pic>
      <p:pic>
        <p:nvPicPr>
          <p:cNvPr id="10" name="Picture 9" descr="A walkway with signs and plants next to a river&#10;&#10;Description automatically generated">
            <a:extLst>
              <a:ext uri="{FF2B5EF4-FFF2-40B4-BE49-F238E27FC236}">
                <a16:creationId xmlns:a16="http://schemas.microsoft.com/office/drawing/2014/main" id="{FFB8E665-795D-BD27-D32D-DB98FA4523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405" b="418"/>
          <a:stretch/>
        </p:blipFill>
        <p:spPr>
          <a:xfrm>
            <a:off x="4844319" y="213850"/>
            <a:ext cx="7347682" cy="664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01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44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6F526A-DA92-F586-3208-6E2F0B75B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531" y="45"/>
            <a:ext cx="13229061" cy="65883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A4BD16-CAC7-F998-E455-ACCA3445A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6585" y="2363626"/>
            <a:ext cx="10293439" cy="1780017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</a:rPr>
              <a:t>We Are People Of Action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ECD584A-C49E-993C-7CD4-6D1210A851DB}"/>
              </a:ext>
            </a:extLst>
          </p:cNvPr>
          <p:cNvGrpSpPr/>
          <p:nvPr/>
        </p:nvGrpSpPr>
        <p:grpSpPr>
          <a:xfrm>
            <a:off x="4445231" y="4818073"/>
            <a:ext cx="3296146" cy="930324"/>
            <a:chOff x="3258923" y="5387914"/>
            <a:chExt cx="3296146" cy="930324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77F94335-0F87-0607-377A-00F55500E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58923" y="5387914"/>
              <a:ext cx="2994989" cy="930324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F6EB965-9D7F-94C9-7EC3-CA002A9D8613}"/>
                </a:ext>
              </a:extLst>
            </p:cNvPr>
            <p:cNvCxnSpPr>
              <a:cxnSpLocks/>
            </p:cNvCxnSpPr>
            <p:nvPr/>
          </p:nvCxnSpPr>
          <p:spPr>
            <a:xfrm>
              <a:off x="6555069" y="5405682"/>
              <a:ext cx="0" cy="83263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1654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2461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8BDC78A-45FA-9005-7703-B6F6A0F248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348" r="21348"/>
          <a:stretch/>
        </p:blipFill>
        <p:spPr>
          <a:xfrm flipH="1">
            <a:off x="6952128" y="-14290"/>
            <a:ext cx="5239872" cy="6857980"/>
          </a:xfrm>
          <a:custGeom>
            <a:avLst/>
            <a:gdLst>
              <a:gd name="connsiteX0" fmla="*/ 5239872 w 5239872"/>
              <a:gd name="connsiteY0" fmla="*/ 0 h 6857980"/>
              <a:gd name="connsiteX1" fmla="*/ 0 w 5239872"/>
              <a:gd name="connsiteY1" fmla="*/ 0 h 6857980"/>
              <a:gd name="connsiteX2" fmla="*/ 0 w 5239872"/>
              <a:gd name="connsiteY2" fmla="*/ 6857980 h 6857980"/>
              <a:gd name="connsiteX3" fmla="*/ 5239872 w 5239872"/>
              <a:gd name="connsiteY3" fmla="*/ 6857980 h 6857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9872" h="6857980">
                <a:moveTo>
                  <a:pt x="5239872" y="0"/>
                </a:moveTo>
                <a:lnTo>
                  <a:pt x="0" y="0"/>
                </a:lnTo>
                <a:lnTo>
                  <a:pt x="0" y="6857980"/>
                </a:lnTo>
                <a:lnTo>
                  <a:pt x="5239872" y="6857980"/>
                </a:ln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2EABCD-71A9-4508-48C1-C8AED16ACD5C}"/>
              </a:ext>
            </a:extLst>
          </p:cNvPr>
          <p:cNvSpPr/>
          <p:nvPr/>
        </p:nvSpPr>
        <p:spPr>
          <a:xfrm>
            <a:off x="476092" y="526497"/>
            <a:ext cx="6933237" cy="5805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A019AA-B7B5-BAC2-D51A-88A57C6E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753" y="813124"/>
            <a:ext cx="638846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184493"/>
                </a:solidFill>
                <a:latin typeface="Myriad Pro" panose="020B0503030403020204" pitchFamily="34" charset="0"/>
              </a:rPr>
              <a:t>ROTARY INTERNATIONAL</a:t>
            </a:r>
            <a:endParaRPr lang="en-US" sz="4000" dirty="0">
              <a:solidFill>
                <a:srgbClr val="184493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356065-B134-FE47-BDC5-DA9F76072711}"/>
              </a:ext>
            </a:extLst>
          </p:cNvPr>
          <p:cNvSpPr txBox="1"/>
          <p:nvPr/>
        </p:nvSpPr>
        <p:spPr>
          <a:xfrm>
            <a:off x="1249337" y="1945501"/>
            <a:ext cx="5564822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184493"/>
                </a:solidFill>
                <a:latin typeface="Myriad Pro Light" panose="020B0403030403020204" pitchFamily="34" charset="0"/>
              </a:rPr>
              <a:t>International service organization to bring together business and professional leaders to: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b="1" dirty="0">
                <a:solidFill>
                  <a:srgbClr val="184493"/>
                </a:solidFill>
                <a:latin typeface="Myriad Pro Light" panose="020B0403030403020204" pitchFamily="34" charset="0"/>
              </a:rPr>
              <a:t>p</a:t>
            </a:r>
            <a:r>
              <a:rPr lang="en-US" sz="1800" b="1" dirty="0">
                <a:solidFill>
                  <a:srgbClr val="184493"/>
                </a:solidFill>
                <a:latin typeface="Myriad Pro Light" panose="020B0403030403020204" pitchFamily="34" charset="0"/>
              </a:rPr>
              <a:t>rovide humanitarian services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800" b="1" dirty="0">
                <a:solidFill>
                  <a:srgbClr val="184493"/>
                </a:solidFill>
                <a:latin typeface="Myriad Pro Light" panose="020B0403030403020204" pitchFamily="34" charset="0"/>
              </a:rPr>
              <a:t>encourage ethical standards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800" b="1" dirty="0">
                <a:solidFill>
                  <a:srgbClr val="184493"/>
                </a:solidFill>
                <a:latin typeface="Myriad Pro Light" panose="020B0403030403020204" pitchFamily="34" charset="0"/>
              </a:rPr>
              <a:t>advance goodwill and peace around the world</a:t>
            </a:r>
          </a:p>
          <a:p>
            <a:endParaRPr lang="en-US" sz="1800" b="1" dirty="0">
              <a:solidFill>
                <a:srgbClr val="184493"/>
              </a:solidFill>
              <a:latin typeface="Myriad Pro Light" panose="020B0403030403020204" pitchFamily="34" charset="0"/>
            </a:endParaRPr>
          </a:p>
          <a:p>
            <a:r>
              <a:rPr lang="en-US" sz="1800" b="1" dirty="0">
                <a:solidFill>
                  <a:srgbClr val="184493"/>
                </a:solidFill>
                <a:latin typeface="Myriad Pro Light" panose="020B0403030403020204" pitchFamily="34" charset="0"/>
              </a:rPr>
              <a:t>Founded in 1905 – first Club President was Paul Harris </a:t>
            </a:r>
          </a:p>
          <a:p>
            <a:endParaRPr lang="en-US" sz="1800" b="1" dirty="0">
              <a:solidFill>
                <a:srgbClr val="184493"/>
              </a:solidFill>
              <a:latin typeface="Myriad Pro Light" panose="020B0403030403020204" pitchFamily="34" charset="0"/>
            </a:endParaRPr>
          </a:p>
          <a:p>
            <a:r>
              <a:rPr lang="en-US" sz="1800" b="1" dirty="0">
                <a:solidFill>
                  <a:srgbClr val="184493"/>
                </a:solidFill>
                <a:latin typeface="Myriad Pro Light" panose="020B0403030403020204" pitchFamily="34" charset="0"/>
              </a:rPr>
              <a:t>Initial purpose: professionals with diverse backgrounds exchange ideas, form meaningful, lifelong friendships, and give back to their communities.</a:t>
            </a:r>
          </a:p>
          <a:p>
            <a:endParaRPr lang="en-US" sz="1800" b="1" dirty="0">
              <a:solidFill>
                <a:srgbClr val="184493"/>
              </a:solidFill>
              <a:latin typeface="Myriad Pro Light" panose="020B0403030403020204" pitchFamily="34" charset="0"/>
            </a:endParaRPr>
          </a:p>
          <a:p>
            <a:r>
              <a:rPr lang="en-US" b="1" dirty="0">
                <a:solidFill>
                  <a:srgbClr val="184493"/>
                </a:solidFill>
                <a:latin typeface="Myriad Pro Light" panose="020B0403030403020204" pitchFamily="34" charset="0"/>
              </a:rPr>
              <a:t>Headquarters in Evanston, Illinois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354B4-BD2B-6C26-F479-F332F2A91A7F}"/>
              </a:ext>
            </a:extLst>
          </p:cNvPr>
          <p:cNvCxnSpPr>
            <a:cxnSpLocks/>
          </p:cNvCxnSpPr>
          <p:nvPr/>
        </p:nvCxnSpPr>
        <p:spPr>
          <a:xfrm>
            <a:off x="903852" y="1829764"/>
            <a:ext cx="6185206" cy="0"/>
          </a:xfrm>
          <a:prstGeom prst="line">
            <a:avLst/>
          </a:prstGeom>
          <a:ln w="19050">
            <a:solidFill>
              <a:srgbClr val="F4A9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BD424059-7856-B85B-073F-F54A4ED3B2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3852" y="2083734"/>
            <a:ext cx="269524" cy="269524"/>
          </a:xfrm>
          <a:prstGeom prst="rect">
            <a:avLst/>
          </a:prstGeom>
        </p:spPr>
      </p:pic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F0D088C5-CA68-F7FE-12E7-30F797A23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3852" y="4318547"/>
            <a:ext cx="269524" cy="269524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73DCC750-FD0A-0C8F-9C78-173A9A96FD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3852" y="4860154"/>
            <a:ext cx="269524" cy="269524"/>
          </a:xfrm>
          <a:prstGeom prst="rect">
            <a:avLst/>
          </a:prstGeom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7F9F1185-ACC8-F286-45C1-7BB269E0D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3852" y="5975757"/>
            <a:ext cx="269524" cy="269524"/>
          </a:xfrm>
          <a:prstGeom prst="rect">
            <a:avLst/>
          </a:prstGeom>
        </p:spPr>
      </p:pic>
      <p:pic>
        <p:nvPicPr>
          <p:cNvPr id="4" name="Picture 3" descr="A picture containing font, logo, symbol, graphics&#10;&#10;Description automatically generated">
            <a:extLst>
              <a:ext uri="{FF2B5EF4-FFF2-40B4-BE49-F238E27FC236}">
                <a16:creationId xmlns:a16="http://schemas.microsoft.com/office/drawing/2014/main" id="{2545F180-4BD4-CFF1-1744-C2373C953F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2670" y="6023201"/>
            <a:ext cx="1628040" cy="61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98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itting at a table looking at a computer&#10;&#10;Description automatically generated">
            <a:extLst>
              <a:ext uri="{FF2B5EF4-FFF2-40B4-BE49-F238E27FC236}">
                <a16:creationId xmlns:a16="http://schemas.microsoft.com/office/drawing/2014/main" id="{27649261-CB6B-E4C1-16E1-0C3ACFEEFB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131807" y="-529084"/>
            <a:ext cx="12455611" cy="83037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A019AA-B7B5-BAC2-D51A-88A57C6E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4" y="37495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184493"/>
                </a:solidFill>
                <a:latin typeface="Myriad Pro" panose="020B0503030403020204" pitchFamily="34" charset="0"/>
              </a:rPr>
              <a:t>ROTARY INTERNATIONAL’S CAUSES</a:t>
            </a:r>
            <a:endParaRPr lang="en-US" sz="3600" dirty="0">
              <a:solidFill>
                <a:srgbClr val="184493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CBB54D-55B3-99A4-7ABE-FCD42C9304C1}"/>
              </a:ext>
            </a:extLst>
          </p:cNvPr>
          <p:cNvSpPr/>
          <p:nvPr/>
        </p:nvSpPr>
        <p:spPr>
          <a:xfrm>
            <a:off x="0" y="6588476"/>
            <a:ext cx="12192000" cy="269524"/>
          </a:xfrm>
          <a:prstGeom prst="rect">
            <a:avLst/>
          </a:prstGeom>
          <a:solidFill>
            <a:srgbClr val="1844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85A8548-3AC0-AA4E-6C31-F80C699B9FBB}"/>
              </a:ext>
            </a:extLst>
          </p:cNvPr>
          <p:cNvCxnSpPr>
            <a:cxnSpLocks/>
          </p:cNvCxnSpPr>
          <p:nvPr/>
        </p:nvCxnSpPr>
        <p:spPr>
          <a:xfrm>
            <a:off x="476092" y="1394123"/>
            <a:ext cx="9396957" cy="0"/>
          </a:xfrm>
          <a:prstGeom prst="line">
            <a:avLst/>
          </a:prstGeom>
          <a:ln w="19050">
            <a:solidFill>
              <a:srgbClr val="F4A9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41">
            <a:extLst>
              <a:ext uri="{FF2B5EF4-FFF2-40B4-BE49-F238E27FC236}">
                <a16:creationId xmlns:a16="http://schemas.microsoft.com/office/drawing/2014/main" id="{4B3F50FC-906E-E4C8-F790-B9DE8A85CE4A}"/>
              </a:ext>
            </a:extLst>
          </p:cNvPr>
          <p:cNvSpPr/>
          <p:nvPr/>
        </p:nvSpPr>
        <p:spPr>
          <a:xfrm>
            <a:off x="6443019" y="6588385"/>
            <a:ext cx="5748980" cy="269615"/>
          </a:xfrm>
          <a:custGeom>
            <a:avLst/>
            <a:gdLst>
              <a:gd name="connsiteX0" fmla="*/ 0 w 5482280"/>
              <a:gd name="connsiteY0" fmla="*/ 0 h 269615"/>
              <a:gd name="connsiteX1" fmla="*/ 5482280 w 5482280"/>
              <a:gd name="connsiteY1" fmla="*/ 0 h 269615"/>
              <a:gd name="connsiteX2" fmla="*/ 5482280 w 5482280"/>
              <a:gd name="connsiteY2" fmla="*/ 269615 h 269615"/>
              <a:gd name="connsiteX3" fmla="*/ 0 w 5482280"/>
              <a:gd name="connsiteY3" fmla="*/ 269615 h 269615"/>
              <a:gd name="connsiteX4" fmla="*/ 0 w 5482280"/>
              <a:gd name="connsiteY4" fmla="*/ 0 h 269615"/>
              <a:gd name="connsiteX0" fmla="*/ 266700 w 5748980"/>
              <a:gd name="connsiteY0" fmla="*/ 0 h 269615"/>
              <a:gd name="connsiteX1" fmla="*/ 5748980 w 5748980"/>
              <a:gd name="connsiteY1" fmla="*/ 0 h 269615"/>
              <a:gd name="connsiteX2" fmla="*/ 5748980 w 5748980"/>
              <a:gd name="connsiteY2" fmla="*/ 269615 h 269615"/>
              <a:gd name="connsiteX3" fmla="*/ 0 w 5748980"/>
              <a:gd name="connsiteY3" fmla="*/ 269615 h 269615"/>
              <a:gd name="connsiteX4" fmla="*/ 266700 w 5748980"/>
              <a:gd name="connsiteY4" fmla="*/ 0 h 269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48980" h="269615">
                <a:moveTo>
                  <a:pt x="266700" y="0"/>
                </a:moveTo>
                <a:lnTo>
                  <a:pt x="5748980" y="0"/>
                </a:lnTo>
                <a:lnTo>
                  <a:pt x="5748980" y="269615"/>
                </a:lnTo>
                <a:lnTo>
                  <a:pt x="0" y="269615"/>
                </a:lnTo>
                <a:lnTo>
                  <a:pt x="266700" y="0"/>
                </a:lnTo>
                <a:close/>
              </a:path>
            </a:pathLst>
          </a:custGeom>
          <a:solidFill>
            <a:srgbClr val="0267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4493"/>
              </a:solidFill>
            </a:endParaRPr>
          </a:p>
        </p:txBody>
      </p:sp>
      <p:pic>
        <p:nvPicPr>
          <p:cNvPr id="6" name="Picture 5" descr="A picture containing font, logo, symbol, graphics&#10;&#10;Description automatically generated">
            <a:extLst>
              <a:ext uri="{FF2B5EF4-FFF2-40B4-BE49-F238E27FC236}">
                <a16:creationId xmlns:a16="http://schemas.microsoft.com/office/drawing/2014/main" id="{76E79214-C3D0-90B9-DE2D-4E0EB1410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2670" y="5793552"/>
            <a:ext cx="1619652" cy="6089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9B1D61-28DF-A072-FDD1-5CD91DFB7788}"/>
              </a:ext>
            </a:extLst>
          </p:cNvPr>
          <p:cNvSpPr/>
          <p:nvPr/>
        </p:nvSpPr>
        <p:spPr>
          <a:xfrm>
            <a:off x="476091" y="4753870"/>
            <a:ext cx="7640439" cy="113152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4A925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84493"/>
                </a:solidFill>
                <a:latin typeface="Myriad Pro Light" panose="020B0403030403020204" pitchFamily="34" charset="0"/>
              </a:rPr>
              <a:t>Supported solely through contributions from Rotarians</a:t>
            </a:r>
          </a:p>
          <a:p>
            <a:pPr marL="342900" indent="-342900">
              <a:lnSpc>
                <a:spcPct val="150000"/>
              </a:lnSpc>
              <a:buClr>
                <a:srgbClr val="F4A925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84493"/>
                </a:solidFill>
                <a:latin typeface="Myriad Pro Light" panose="020B0403030403020204" pitchFamily="34" charset="0"/>
              </a:rPr>
              <a:t>Utilizes a network of leaders from around the world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BB4BCE5-1259-9975-BFB4-AB052C3CCBFB}"/>
              </a:ext>
            </a:extLst>
          </p:cNvPr>
          <p:cNvSpPr txBox="1">
            <a:spLocks/>
          </p:cNvSpPr>
          <p:nvPr/>
        </p:nvSpPr>
        <p:spPr>
          <a:xfrm>
            <a:off x="476091" y="3768547"/>
            <a:ext cx="46563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184493"/>
                </a:solidFill>
                <a:latin typeface="Myriad Pro" panose="020B0503030403020204" pitchFamily="34" charset="0"/>
              </a:rPr>
              <a:t>Rotary Foundation</a:t>
            </a:r>
            <a:endParaRPr lang="en-US" sz="2800" dirty="0">
              <a:solidFill>
                <a:srgbClr val="184493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9969C6-5D7D-6239-5DE7-4D51A695DD35}"/>
              </a:ext>
            </a:extLst>
          </p:cNvPr>
          <p:cNvCxnSpPr>
            <a:cxnSpLocks/>
          </p:cNvCxnSpPr>
          <p:nvPr/>
        </p:nvCxnSpPr>
        <p:spPr>
          <a:xfrm>
            <a:off x="551524" y="4679559"/>
            <a:ext cx="2929095" cy="0"/>
          </a:xfrm>
          <a:prstGeom prst="line">
            <a:avLst/>
          </a:prstGeom>
          <a:ln w="19050">
            <a:solidFill>
              <a:srgbClr val="F4A9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9A0DB90B-14E4-B191-0C6E-BF90265128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15" y="1436300"/>
            <a:ext cx="12012369" cy="250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74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group of people looking at plants&#10;&#10;Description automatically generated with medium confidence">
            <a:extLst>
              <a:ext uri="{FF2B5EF4-FFF2-40B4-BE49-F238E27FC236}">
                <a16:creationId xmlns:a16="http://schemas.microsoft.com/office/drawing/2014/main" id="{B8FEF77B-6E80-EF4E-6065-7E0D773FEA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347718" y="-394185"/>
            <a:ext cx="12539718" cy="85792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018E0A5-9B9C-7B17-8DB8-53252DE48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4" y="3651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184493"/>
                </a:solidFill>
                <a:latin typeface="Myriad Pro" panose="020B0503030403020204" pitchFamily="34" charset="0"/>
              </a:rPr>
              <a:t>ROTARY’S EFFORTS TO END POLIO</a:t>
            </a:r>
            <a:endParaRPr lang="en-US" dirty="0">
              <a:solidFill>
                <a:srgbClr val="184493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EAE22EF-D63D-8757-7D5C-9738224DABBB}"/>
              </a:ext>
            </a:extLst>
          </p:cNvPr>
          <p:cNvCxnSpPr>
            <a:cxnSpLocks/>
          </p:cNvCxnSpPr>
          <p:nvPr/>
        </p:nvCxnSpPr>
        <p:spPr>
          <a:xfrm>
            <a:off x="476092" y="1394123"/>
            <a:ext cx="9396957" cy="0"/>
          </a:xfrm>
          <a:prstGeom prst="line">
            <a:avLst/>
          </a:prstGeom>
          <a:ln w="19050">
            <a:solidFill>
              <a:srgbClr val="F4A9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41">
            <a:extLst>
              <a:ext uri="{FF2B5EF4-FFF2-40B4-BE49-F238E27FC236}">
                <a16:creationId xmlns:a16="http://schemas.microsoft.com/office/drawing/2014/main" id="{266E8545-E0F8-31F7-B068-F5CF686E0FC0}"/>
              </a:ext>
            </a:extLst>
          </p:cNvPr>
          <p:cNvSpPr/>
          <p:nvPr/>
        </p:nvSpPr>
        <p:spPr>
          <a:xfrm>
            <a:off x="6443019" y="6588385"/>
            <a:ext cx="5748980" cy="269615"/>
          </a:xfrm>
          <a:custGeom>
            <a:avLst/>
            <a:gdLst>
              <a:gd name="connsiteX0" fmla="*/ 0 w 5482280"/>
              <a:gd name="connsiteY0" fmla="*/ 0 h 269615"/>
              <a:gd name="connsiteX1" fmla="*/ 5482280 w 5482280"/>
              <a:gd name="connsiteY1" fmla="*/ 0 h 269615"/>
              <a:gd name="connsiteX2" fmla="*/ 5482280 w 5482280"/>
              <a:gd name="connsiteY2" fmla="*/ 269615 h 269615"/>
              <a:gd name="connsiteX3" fmla="*/ 0 w 5482280"/>
              <a:gd name="connsiteY3" fmla="*/ 269615 h 269615"/>
              <a:gd name="connsiteX4" fmla="*/ 0 w 5482280"/>
              <a:gd name="connsiteY4" fmla="*/ 0 h 269615"/>
              <a:gd name="connsiteX0" fmla="*/ 266700 w 5748980"/>
              <a:gd name="connsiteY0" fmla="*/ 0 h 269615"/>
              <a:gd name="connsiteX1" fmla="*/ 5748980 w 5748980"/>
              <a:gd name="connsiteY1" fmla="*/ 0 h 269615"/>
              <a:gd name="connsiteX2" fmla="*/ 5748980 w 5748980"/>
              <a:gd name="connsiteY2" fmla="*/ 269615 h 269615"/>
              <a:gd name="connsiteX3" fmla="*/ 0 w 5748980"/>
              <a:gd name="connsiteY3" fmla="*/ 269615 h 269615"/>
              <a:gd name="connsiteX4" fmla="*/ 266700 w 5748980"/>
              <a:gd name="connsiteY4" fmla="*/ 0 h 269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48980" h="269615">
                <a:moveTo>
                  <a:pt x="266700" y="0"/>
                </a:moveTo>
                <a:lnTo>
                  <a:pt x="5748980" y="0"/>
                </a:lnTo>
                <a:lnTo>
                  <a:pt x="5748980" y="269615"/>
                </a:lnTo>
                <a:lnTo>
                  <a:pt x="0" y="269615"/>
                </a:lnTo>
                <a:lnTo>
                  <a:pt x="266700" y="0"/>
                </a:lnTo>
                <a:close/>
              </a:path>
            </a:pathLst>
          </a:custGeom>
          <a:solidFill>
            <a:srgbClr val="0267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449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B66767-F30C-36F3-6D22-407B888FF6A0}"/>
              </a:ext>
            </a:extLst>
          </p:cNvPr>
          <p:cNvSpPr/>
          <p:nvPr/>
        </p:nvSpPr>
        <p:spPr>
          <a:xfrm>
            <a:off x="777197" y="2358745"/>
            <a:ext cx="2414539" cy="3487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8449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F9F0F4-B55D-7CE7-74E3-1C1861B1183F}"/>
              </a:ext>
            </a:extLst>
          </p:cNvPr>
          <p:cNvSpPr txBox="1"/>
          <p:nvPr/>
        </p:nvSpPr>
        <p:spPr>
          <a:xfrm>
            <a:off x="938935" y="3480661"/>
            <a:ext cx="20910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84493"/>
                </a:solidFill>
                <a:latin typeface="Myriad Pro Light" panose="020B0403030403020204" pitchFamily="34" charset="0"/>
              </a:rPr>
              <a:t>Polio 99.9% Eradicated</a:t>
            </a:r>
          </a:p>
          <a:p>
            <a:pPr algn="ctr"/>
            <a:endParaRPr lang="en-US" sz="2000" b="1" dirty="0">
              <a:solidFill>
                <a:srgbClr val="184493"/>
              </a:solidFill>
              <a:latin typeface="Myriad Pro Light" panose="020B0403030403020204" pitchFamily="34" charset="0"/>
            </a:endParaRPr>
          </a:p>
          <a:p>
            <a:pPr algn="ctr"/>
            <a:r>
              <a:rPr lang="en-US" sz="2000" b="1" dirty="0">
                <a:solidFill>
                  <a:srgbClr val="184493"/>
                </a:solidFill>
                <a:latin typeface="Myriad Pro Light" panose="020B0403030403020204" pitchFamily="34" charset="0"/>
              </a:rPr>
              <a:t>Partners: WHO, UNICEF, CDC &amp; Gates Foundation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0D593F8-503E-074C-C442-60BF128B3C47}"/>
              </a:ext>
            </a:extLst>
          </p:cNvPr>
          <p:cNvGrpSpPr/>
          <p:nvPr/>
        </p:nvGrpSpPr>
        <p:grpSpPr>
          <a:xfrm>
            <a:off x="1303068" y="1677345"/>
            <a:ext cx="1362796" cy="1362796"/>
            <a:chOff x="1940923" y="2251769"/>
            <a:chExt cx="1685632" cy="168563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4EC8778-7937-D125-0A00-4A255B636672}"/>
                </a:ext>
              </a:extLst>
            </p:cNvPr>
            <p:cNvSpPr/>
            <p:nvPr/>
          </p:nvSpPr>
          <p:spPr>
            <a:xfrm>
              <a:off x="1940923" y="2251769"/>
              <a:ext cx="1685632" cy="1685632"/>
            </a:xfrm>
            <a:prstGeom prst="ellipse">
              <a:avLst/>
            </a:prstGeom>
            <a:solidFill>
              <a:srgbClr val="0267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2CFEE81-B508-E24E-F54B-B45544406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21709" y="2594927"/>
              <a:ext cx="924060" cy="1062669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3F5780E3-FC4F-062E-B287-EA8AAC6A2720}"/>
              </a:ext>
            </a:extLst>
          </p:cNvPr>
          <p:cNvSpPr/>
          <p:nvPr/>
        </p:nvSpPr>
        <p:spPr>
          <a:xfrm>
            <a:off x="6259242" y="2358743"/>
            <a:ext cx="2414538" cy="3505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84493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A56768-E96C-015D-498D-A2A42AC6B47E}"/>
              </a:ext>
            </a:extLst>
          </p:cNvPr>
          <p:cNvSpPr txBox="1"/>
          <p:nvPr/>
        </p:nvSpPr>
        <p:spPr>
          <a:xfrm>
            <a:off x="6353040" y="3480660"/>
            <a:ext cx="22269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84493"/>
                </a:solidFill>
                <a:latin typeface="Myriad Pro Light" panose="020B0403030403020204" pitchFamily="34" charset="0"/>
              </a:rPr>
              <a:t>Rotary Contributions: </a:t>
            </a:r>
          </a:p>
          <a:p>
            <a:pPr algn="ctr"/>
            <a:r>
              <a:rPr lang="en-US" sz="2000" b="1" dirty="0">
                <a:solidFill>
                  <a:srgbClr val="184493"/>
                </a:solidFill>
                <a:latin typeface="Myriad Pro Light" panose="020B0403030403020204" pitchFamily="34" charset="0"/>
              </a:rPr>
              <a:t>$ 2.1 Billion</a:t>
            </a:r>
          </a:p>
          <a:p>
            <a:pPr algn="ctr"/>
            <a:endParaRPr lang="en-US" sz="2000" b="1" dirty="0">
              <a:solidFill>
                <a:srgbClr val="184493"/>
              </a:solidFill>
              <a:latin typeface="Myriad Pro Light" panose="020B0403030403020204" pitchFamily="34" charset="0"/>
            </a:endParaRPr>
          </a:p>
          <a:p>
            <a:pPr algn="ctr"/>
            <a:r>
              <a:rPr lang="en-US" sz="2000" b="1" dirty="0">
                <a:solidFill>
                  <a:srgbClr val="184493"/>
                </a:solidFill>
                <a:latin typeface="Myriad Pro Light" panose="020B0403030403020204" pitchFamily="34" charset="0"/>
              </a:rPr>
              <a:t>Rotarian Volunteers:</a:t>
            </a:r>
          </a:p>
          <a:p>
            <a:pPr algn="ctr"/>
            <a:r>
              <a:rPr lang="en-US" sz="2000" b="1" dirty="0">
                <a:solidFill>
                  <a:srgbClr val="184493"/>
                </a:solidFill>
                <a:latin typeface="Myriad Pro Light" panose="020B0403030403020204" pitchFamily="34" charset="0"/>
              </a:rPr>
              <a:t>1 Million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09EBDA2-13E4-2BA4-DE22-34B951E6B2AB}"/>
              </a:ext>
            </a:extLst>
          </p:cNvPr>
          <p:cNvGrpSpPr/>
          <p:nvPr/>
        </p:nvGrpSpPr>
        <p:grpSpPr>
          <a:xfrm>
            <a:off x="6785113" y="1702955"/>
            <a:ext cx="1362796" cy="1362796"/>
            <a:chOff x="8565444" y="2251769"/>
            <a:chExt cx="1685632" cy="1685632"/>
          </a:xfrm>
          <a:solidFill>
            <a:srgbClr val="0267CC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22F04D8-6968-5783-0DB4-D645E99C6146}"/>
                </a:ext>
              </a:extLst>
            </p:cNvPr>
            <p:cNvSpPr/>
            <p:nvPr/>
          </p:nvSpPr>
          <p:spPr>
            <a:xfrm>
              <a:off x="8565444" y="2251769"/>
              <a:ext cx="1685632" cy="16856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088FBB0-AA2E-E26A-5400-99A81B4DD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77905" y="2612276"/>
              <a:ext cx="1060711" cy="964619"/>
            </a:xfrm>
            <a:prstGeom prst="rect">
              <a:avLst/>
            </a:prstGeom>
            <a:grpFill/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8640D13F-63D6-96C2-AED3-27AF340C0A68}"/>
              </a:ext>
            </a:extLst>
          </p:cNvPr>
          <p:cNvSpPr/>
          <p:nvPr/>
        </p:nvSpPr>
        <p:spPr>
          <a:xfrm>
            <a:off x="9000264" y="2340301"/>
            <a:ext cx="2414538" cy="3505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84493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0EADAA-6DF4-6F2C-EDA2-35BFF8553BDD}"/>
              </a:ext>
            </a:extLst>
          </p:cNvPr>
          <p:cNvSpPr txBox="1"/>
          <p:nvPr/>
        </p:nvSpPr>
        <p:spPr>
          <a:xfrm>
            <a:off x="9030974" y="3462217"/>
            <a:ext cx="23531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84493"/>
                </a:solidFill>
                <a:latin typeface="Myriad Pro Light" panose="020B0403030403020204" pitchFamily="34" charset="0"/>
              </a:rPr>
              <a:t>Next Focus:</a:t>
            </a:r>
          </a:p>
          <a:p>
            <a:pPr algn="ctr"/>
            <a:r>
              <a:rPr lang="en-US" sz="2000" b="1" dirty="0">
                <a:solidFill>
                  <a:srgbClr val="184493"/>
                </a:solidFill>
                <a:latin typeface="Myriad Pro Light" panose="020B0403030403020204" pitchFamily="34" charset="0"/>
              </a:rPr>
              <a:t>Fighting Malaria</a:t>
            </a:r>
          </a:p>
          <a:p>
            <a:pPr algn="ctr"/>
            <a:endParaRPr lang="en-US" sz="2000" b="1" dirty="0">
              <a:solidFill>
                <a:srgbClr val="184493"/>
              </a:solidFill>
              <a:latin typeface="Myriad Pro Light" panose="020B0403030403020204" pitchFamily="34" charset="0"/>
            </a:endParaRPr>
          </a:p>
          <a:p>
            <a:pPr algn="ctr"/>
            <a:r>
              <a:rPr lang="en-US" sz="2000" b="1" dirty="0">
                <a:solidFill>
                  <a:srgbClr val="184493"/>
                </a:solidFill>
                <a:latin typeface="Myriad Pro Light" panose="020B0403030403020204" pitchFamily="34" charset="0"/>
              </a:rPr>
              <a:t>Scale Proven Programs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FD4A735-57E8-1FFC-1E8D-728FD0F956C9}"/>
              </a:ext>
            </a:extLst>
          </p:cNvPr>
          <p:cNvSpPr/>
          <p:nvPr/>
        </p:nvSpPr>
        <p:spPr>
          <a:xfrm>
            <a:off x="9526135" y="1684512"/>
            <a:ext cx="1362796" cy="1362796"/>
          </a:xfrm>
          <a:prstGeom prst="ellipse">
            <a:avLst/>
          </a:prstGeom>
          <a:solidFill>
            <a:srgbClr val="F4A9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B63B885-74CD-7234-5F68-9B7227F217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5332" y="1846576"/>
            <a:ext cx="653100" cy="102433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35090C3-7E56-4A97-7B7B-1A6EB27A8D6D}"/>
              </a:ext>
            </a:extLst>
          </p:cNvPr>
          <p:cNvSpPr/>
          <p:nvPr/>
        </p:nvSpPr>
        <p:spPr>
          <a:xfrm>
            <a:off x="3518220" y="2358745"/>
            <a:ext cx="2414538" cy="3505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84493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D85B1D-8EF6-39E1-D42A-5ECCA45F421C}"/>
              </a:ext>
            </a:extLst>
          </p:cNvPr>
          <p:cNvSpPr txBox="1"/>
          <p:nvPr/>
        </p:nvSpPr>
        <p:spPr>
          <a:xfrm>
            <a:off x="3518220" y="3480661"/>
            <a:ext cx="24145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84493"/>
                </a:solidFill>
                <a:latin typeface="Myriad Pro Light" panose="020B0403030403020204" pitchFamily="34" charset="0"/>
              </a:rPr>
              <a:t>Immunized 2.5 Billion Children in 122 Countries</a:t>
            </a:r>
          </a:p>
          <a:p>
            <a:pPr algn="ctr"/>
            <a:endParaRPr lang="en-US" sz="2000" b="1" dirty="0">
              <a:solidFill>
                <a:srgbClr val="184493"/>
              </a:solidFill>
              <a:latin typeface="Myriad Pro Light" panose="020B0403030403020204" pitchFamily="34" charset="0"/>
            </a:endParaRPr>
          </a:p>
          <a:p>
            <a:pPr algn="ctr"/>
            <a:r>
              <a:rPr lang="en-US" sz="2000" b="1" dirty="0">
                <a:solidFill>
                  <a:srgbClr val="184493"/>
                </a:solidFill>
                <a:latin typeface="Myriad Pro Light" panose="020B0403030403020204" pitchFamily="34" charset="0"/>
              </a:rPr>
              <a:t>Only 2 Countries Remain Endemic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E2DEE35-A85A-6304-70E9-D95295BF535D}"/>
              </a:ext>
            </a:extLst>
          </p:cNvPr>
          <p:cNvSpPr/>
          <p:nvPr/>
        </p:nvSpPr>
        <p:spPr>
          <a:xfrm>
            <a:off x="4044091" y="1677345"/>
            <a:ext cx="1362796" cy="1362796"/>
          </a:xfrm>
          <a:prstGeom prst="ellipse">
            <a:avLst/>
          </a:prstGeom>
          <a:solidFill>
            <a:srgbClr val="F4A9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1C3FF06-AB62-0D28-F1C6-14121D790B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7404" y="1924850"/>
            <a:ext cx="856171" cy="814235"/>
          </a:xfrm>
          <a:prstGeom prst="rect">
            <a:avLst/>
          </a:prstGeom>
        </p:spPr>
      </p:pic>
      <p:pic>
        <p:nvPicPr>
          <p:cNvPr id="25" name="Picture 24" descr="A picture containing font, logo, symbol, graphics&#10;&#10;Description automatically generated">
            <a:extLst>
              <a:ext uri="{FF2B5EF4-FFF2-40B4-BE49-F238E27FC236}">
                <a16:creationId xmlns:a16="http://schemas.microsoft.com/office/drawing/2014/main" id="{6AAF79CA-A08C-DE3C-586B-FB0F9ADEE9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8789" y="5846056"/>
            <a:ext cx="1619652" cy="60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00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019AA-B7B5-BAC2-D51A-88A57C6E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4" y="3651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</a:rPr>
              <a:t>ROTARY BY THE NUMBERS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CBB54D-55B3-99A4-7ABE-FCD42C9304C1}"/>
              </a:ext>
            </a:extLst>
          </p:cNvPr>
          <p:cNvSpPr/>
          <p:nvPr/>
        </p:nvSpPr>
        <p:spPr>
          <a:xfrm>
            <a:off x="0" y="4263081"/>
            <a:ext cx="12192000" cy="2594919"/>
          </a:xfrm>
          <a:prstGeom prst="rect">
            <a:avLst/>
          </a:prstGeom>
          <a:solidFill>
            <a:srgbClr val="1844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9C4B67-1760-801A-90D8-4FFFB38704B3}"/>
              </a:ext>
            </a:extLst>
          </p:cNvPr>
          <p:cNvSpPr txBox="1"/>
          <p:nvPr/>
        </p:nvSpPr>
        <p:spPr>
          <a:xfrm>
            <a:off x="534122" y="4474069"/>
            <a:ext cx="773305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Downtown Sioux Falls Rotary:</a:t>
            </a:r>
          </a:p>
          <a:p>
            <a:endParaRPr lang="en-US" b="1" dirty="0">
              <a:solidFill>
                <a:schemeClr val="bg1"/>
              </a:solidFill>
              <a:latin typeface="Myriad Pro Light" panose="020B0403030403020204" pitchFamily="34" charset="0"/>
            </a:endParaRPr>
          </a:p>
          <a:p>
            <a:pPr marL="342900" indent="-342900">
              <a:buClr>
                <a:srgbClr val="F4A925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effectLst/>
                <a:latin typeface="Myriad Pro Light" panose="020B04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Oldest Club in SD – Founded in 1915</a:t>
            </a:r>
          </a:p>
          <a:p>
            <a:pPr marL="342900" indent="-342900">
              <a:buClr>
                <a:srgbClr val="F4A925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Myriad Pro Light" panose="020B04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Largest Club in SD – 325+ Members</a:t>
            </a:r>
          </a:p>
          <a:p>
            <a:pPr marL="342900" indent="-342900">
              <a:buClr>
                <a:srgbClr val="F4A925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F4A925"/>
                </a:solidFill>
                <a:latin typeface="Myriad Pro Light" panose="020B0403030403020204" pitchFamily="34" charset="0"/>
              </a:rPr>
              <a:t>19</a:t>
            </a:r>
            <a:r>
              <a:rPr lang="en-US" sz="2000" b="1" baseline="30000" dirty="0">
                <a:solidFill>
                  <a:srgbClr val="F4A925"/>
                </a:solidFill>
                <a:latin typeface="Myriad Pro Light" panose="020B0403030403020204" pitchFamily="34" charset="0"/>
              </a:rPr>
              <a:t>th</a:t>
            </a:r>
            <a:r>
              <a:rPr lang="en-US" sz="2000" b="1" dirty="0">
                <a:solidFill>
                  <a:srgbClr val="F4A925"/>
                </a:solidFill>
                <a:latin typeface="Myriad Pro Light" panose="020B0403030403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Myriad Pro Light" panose="020B0403030403020204" pitchFamily="34" charset="0"/>
              </a:rPr>
              <a:t>Largest in the WORLD</a:t>
            </a:r>
          </a:p>
          <a:p>
            <a:pPr marL="342900" indent="-342900">
              <a:buClr>
                <a:srgbClr val="F4A925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Myriad Pro Light" panose="020B04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53B7A94-C9D2-74F7-60FC-A756FDF5B93D}"/>
              </a:ext>
            </a:extLst>
          </p:cNvPr>
          <p:cNvCxnSpPr>
            <a:cxnSpLocks/>
          </p:cNvCxnSpPr>
          <p:nvPr/>
        </p:nvCxnSpPr>
        <p:spPr>
          <a:xfrm>
            <a:off x="476092" y="1394123"/>
            <a:ext cx="9396957" cy="0"/>
          </a:xfrm>
          <a:prstGeom prst="line">
            <a:avLst/>
          </a:prstGeom>
          <a:ln w="19050">
            <a:solidFill>
              <a:srgbClr val="F4A9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4761666-3539-BA12-A6C1-F8088E8AE7F3}"/>
              </a:ext>
            </a:extLst>
          </p:cNvPr>
          <p:cNvSpPr txBox="1"/>
          <p:nvPr/>
        </p:nvSpPr>
        <p:spPr>
          <a:xfrm>
            <a:off x="5193233" y="5212732"/>
            <a:ext cx="66846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F4A925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Myriad Pro Light" panose="020B04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Currently Highest Membership in (recorded) Club History</a:t>
            </a:r>
          </a:p>
          <a:p>
            <a:pPr marL="342900" indent="-342900">
              <a:buClr>
                <a:srgbClr val="F4A925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  <a:latin typeface="Myriad Pro Light" panose="020B0403030403020204" pitchFamily="34" charset="0"/>
              </a:rPr>
              <a:t>Average Age: </a:t>
            </a:r>
            <a:r>
              <a:rPr lang="en-US" sz="1800" dirty="0">
                <a:solidFill>
                  <a:schemeClr val="accent4"/>
                </a:solidFill>
                <a:latin typeface="Myriad Pro Light" panose="020B0403030403020204" pitchFamily="34" charset="0"/>
              </a:rPr>
              <a:t>53</a:t>
            </a:r>
            <a:r>
              <a:rPr lang="en-US" sz="1800" dirty="0">
                <a:solidFill>
                  <a:schemeClr val="bg1"/>
                </a:solidFill>
                <a:latin typeface="Myriad Pro Light" panose="020B0403030403020204" pitchFamily="34" charset="0"/>
              </a:rPr>
              <a:t>  – was 57 in 2020</a:t>
            </a:r>
          </a:p>
          <a:p>
            <a:pPr marL="342900" indent="-342900">
              <a:buClr>
                <a:srgbClr val="F4A925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  <a:latin typeface="Myriad Pro Light" panose="020B0403030403020204" pitchFamily="34" charset="0"/>
              </a:rPr>
              <a:t>Women Members:  </a:t>
            </a:r>
            <a:r>
              <a:rPr lang="en-US" sz="1800" dirty="0">
                <a:solidFill>
                  <a:schemeClr val="accent4"/>
                </a:solidFill>
                <a:latin typeface="Myriad Pro Light" panose="020B0403030403020204" pitchFamily="34" charset="0"/>
              </a:rPr>
              <a:t>29% </a:t>
            </a:r>
            <a:r>
              <a:rPr lang="en-US" sz="1800" dirty="0">
                <a:solidFill>
                  <a:schemeClr val="bg1"/>
                </a:solidFill>
                <a:latin typeface="Myriad Pro Light" panose="020B0403030403020204" pitchFamily="34" charset="0"/>
              </a:rPr>
              <a:t>– was 27% in 2020</a:t>
            </a:r>
          </a:p>
          <a:p>
            <a:pPr marL="342900" indent="-342900">
              <a:buClr>
                <a:srgbClr val="F4A925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Myriad Pro Light" panose="020B04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6FFDFA-2764-C004-9889-CF91EBC1F08A}"/>
              </a:ext>
            </a:extLst>
          </p:cNvPr>
          <p:cNvGrpSpPr/>
          <p:nvPr/>
        </p:nvGrpSpPr>
        <p:grpSpPr>
          <a:xfrm>
            <a:off x="3477994" y="1829549"/>
            <a:ext cx="2205871" cy="2335142"/>
            <a:chOff x="3478991" y="1735337"/>
            <a:chExt cx="2205871" cy="233514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CD57B4E-3E5A-2B96-DBAD-E784FC0DA9AA}"/>
                </a:ext>
              </a:extLst>
            </p:cNvPr>
            <p:cNvSpPr txBox="1"/>
            <p:nvPr/>
          </p:nvSpPr>
          <p:spPr>
            <a:xfrm>
              <a:off x="3478991" y="3085594"/>
              <a:ext cx="2205871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4A925"/>
                  </a:solidFill>
                  <a:latin typeface="Myriad Pro Light" panose="020B0403030403020204" pitchFamily="34" charset="0"/>
                </a:rPr>
                <a:t>1.4</a:t>
              </a:r>
              <a:r>
                <a:rPr lang="en-US" dirty="0">
                  <a:solidFill>
                    <a:srgbClr val="F4A925"/>
                  </a:solidFill>
                  <a:latin typeface="Myriad Pro Light" panose="020B0403030403020204" pitchFamily="34" charset="0"/>
                </a:rPr>
                <a:t> </a:t>
              </a:r>
              <a:r>
                <a:rPr lang="en-US" dirty="0">
                  <a:solidFill>
                    <a:schemeClr val="bg1"/>
                  </a:solidFill>
                  <a:latin typeface="Myriad Pro Light" panose="020B0403030403020204" pitchFamily="34" charset="0"/>
                </a:rPr>
                <a:t>Million Rotarians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Myriad Pro Light" panose="020B0403030403020204" pitchFamily="34" charset="0"/>
              </a:endParaRPr>
            </a:p>
            <a:p>
              <a:pPr algn="ctr"/>
              <a:r>
                <a:rPr lang="en-US" sz="2000" b="1" dirty="0">
                  <a:solidFill>
                    <a:srgbClr val="F4A925"/>
                  </a:solidFill>
                  <a:latin typeface="Myriad Pro Light" panose="020B0403030403020204" pitchFamily="34" charset="0"/>
                </a:rPr>
                <a:t>28%</a:t>
              </a:r>
              <a:r>
                <a:rPr lang="en-US" dirty="0">
                  <a:solidFill>
                    <a:srgbClr val="F4A925"/>
                  </a:solidFill>
                  <a:latin typeface="Myriad Pro Light" panose="020B0403030403020204" pitchFamily="34" charset="0"/>
                </a:rPr>
                <a:t> </a:t>
              </a:r>
              <a:r>
                <a:rPr lang="en-US" dirty="0">
                  <a:solidFill>
                    <a:schemeClr val="bg1"/>
                  </a:solidFill>
                  <a:latin typeface="Myriad Pro Light" panose="020B0403030403020204" pitchFamily="34" charset="0"/>
                </a:rPr>
                <a:t>in USA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E18C165-AAF2-6661-462F-8B7AA08DB347}"/>
                </a:ext>
              </a:extLst>
            </p:cNvPr>
            <p:cNvGrpSpPr/>
            <p:nvPr/>
          </p:nvGrpSpPr>
          <p:grpSpPr>
            <a:xfrm>
              <a:off x="3969624" y="1735337"/>
              <a:ext cx="1224606" cy="1224606"/>
              <a:chOff x="3969624" y="1735337"/>
              <a:chExt cx="1224606" cy="1224606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AE3B53F-4293-E21F-387D-FCE01400CE56}"/>
                  </a:ext>
                </a:extLst>
              </p:cNvPr>
              <p:cNvSpPr/>
              <p:nvPr/>
            </p:nvSpPr>
            <p:spPr>
              <a:xfrm>
                <a:off x="3969624" y="1735337"/>
                <a:ext cx="1224606" cy="12246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85A94739-A0C4-CF6D-8D8B-0EBD26BD14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67492" y="2116635"/>
                <a:ext cx="831727" cy="487742"/>
              </a:xfrm>
              <a:prstGeom prst="rect">
                <a:avLst/>
              </a:prstGeom>
            </p:spPr>
          </p:pic>
        </p:grp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99B0F3EC-F800-F563-753E-CF5413FB6577}"/>
              </a:ext>
            </a:extLst>
          </p:cNvPr>
          <p:cNvSpPr/>
          <p:nvPr/>
        </p:nvSpPr>
        <p:spPr>
          <a:xfrm>
            <a:off x="1309487" y="1829549"/>
            <a:ext cx="1224606" cy="12246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13D449-DFC9-1EC4-1337-E12AF3EB770E}"/>
              </a:ext>
            </a:extLst>
          </p:cNvPr>
          <p:cNvSpPr txBox="1"/>
          <p:nvPr/>
        </p:nvSpPr>
        <p:spPr>
          <a:xfrm>
            <a:off x="476092" y="3165259"/>
            <a:ext cx="2833365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4A925"/>
                </a:solidFill>
                <a:latin typeface="Myriad Pro Light" panose="020B0403030403020204" pitchFamily="34" charset="0"/>
              </a:rPr>
              <a:t>46,000+</a:t>
            </a:r>
            <a:r>
              <a:rPr lang="en-US" b="1" dirty="0">
                <a:solidFill>
                  <a:srgbClr val="F4A925"/>
                </a:solidFill>
                <a:latin typeface="Myriad Pro Light" panose="020B0403030403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Myriad Pro Light" panose="020B0403030403020204" pitchFamily="34" charset="0"/>
              </a:rPr>
              <a:t>Clubs Worldwide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39CD797-9727-6BA9-ECDD-E48E5A381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290" y="2148668"/>
            <a:ext cx="909000" cy="58636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61DB4A4-8553-42D1-7259-AF4D6AF9313A}"/>
              </a:ext>
            </a:extLst>
          </p:cNvPr>
          <p:cNvGrpSpPr/>
          <p:nvPr/>
        </p:nvGrpSpPr>
        <p:grpSpPr>
          <a:xfrm>
            <a:off x="5852402" y="1829549"/>
            <a:ext cx="2775335" cy="2608991"/>
            <a:chOff x="6042007" y="1829549"/>
            <a:chExt cx="2775335" cy="260899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3264864-96FB-B752-E018-7D4819AB40AB}"/>
                </a:ext>
              </a:extLst>
            </p:cNvPr>
            <p:cNvGrpSpPr/>
            <p:nvPr/>
          </p:nvGrpSpPr>
          <p:grpSpPr>
            <a:xfrm>
              <a:off x="6042007" y="1829549"/>
              <a:ext cx="2775335" cy="2608991"/>
              <a:chOff x="6042007" y="1735337"/>
              <a:chExt cx="2775335" cy="2608991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D4F51FE-847C-7A03-E32E-A349DABB5A6B}"/>
                  </a:ext>
                </a:extLst>
              </p:cNvPr>
              <p:cNvSpPr/>
              <p:nvPr/>
            </p:nvSpPr>
            <p:spPr>
              <a:xfrm>
                <a:off x="6817371" y="1735337"/>
                <a:ext cx="1224606" cy="12246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4A6E746-B6CF-71F2-7F77-35873827CA1E}"/>
                  </a:ext>
                </a:extLst>
              </p:cNvPr>
              <p:cNvSpPr txBox="1"/>
              <p:nvPr/>
            </p:nvSpPr>
            <p:spPr>
              <a:xfrm>
                <a:off x="6042007" y="3082444"/>
                <a:ext cx="2775335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F4A925"/>
                    </a:solidFill>
                    <a:latin typeface="Myriad Pro Light" panose="020B0403030403020204" pitchFamily="34" charset="0"/>
                  </a:rPr>
                  <a:t>4</a:t>
                </a:r>
                <a:r>
                  <a:rPr lang="en-US" b="1" dirty="0">
                    <a:solidFill>
                      <a:schemeClr val="bg1"/>
                    </a:solidFill>
                    <a:latin typeface="Myriad Pro Light" panose="020B0403030403020204" pitchFamily="34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Myriad Pro Light" panose="020B0403030403020204" pitchFamily="34" charset="0"/>
                  </a:rPr>
                  <a:t>Clubs in Sioux Falls</a:t>
                </a:r>
              </a:p>
              <a:p>
                <a:pPr algn="ctr"/>
                <a:endParaRPr lang="en-US" dirty="0">
                  <a:solidFill>
                    <a:schemeClr val="bg1"/>
                  </a:solidFill>
                  <a:latin typeface="Myriad Pro Light" panose="020B0403030403020204" pitchFamily="34" charset="0"/>
                </a:endParaRPr>
              </a:p>
              <a:p>
                <a:pPr algn="ctr"/>
                <a:r>
                  <a:rPr lang="en-US" sz="2000" b="1" dirty="0">
                    <a:solidFill>
                      <a:srgbClr val="F4A925"/>
                    </a:solidFill>
                    <a:latin typeface="Myriad Pro Light" panose="020B0403030403020204" pitchFamily="34" charset="0"/>
                  </a:rPr>
                  <a:t>40</a:t>
                </a:r>
                <a:r>
                  <a:rPr lang="en-US" dirty="0">
                    <a:solidFill>
                      <a:srgbClr val="F4A925"/>
                    </a:solidFill>
                    <a:latin typeface="Myriad Pro Light" panose="020B0403030403020204" pitchFamily="34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Myriad Pro Light" panose="020B0403030403020204" pitchFamily="34" charset="0"/>
                  </a:rPr>
                  <a:t>Clubs in District 5610</a:t>
                </a:r>
              </a:p>
              <a:p>
                <a:pPr algn="ctr"/>
                <a:endParaRPr lang="en-US" dirty="0">
                  <a:solidFill>
                    <a:schemeClr val="bg1"/>
                  </a:solidFill>
                  <a:latin typeface="Myriad Pro Light" panose="020B0403030403020204" pitchFamily="34" charset="0"/>
                </a:endParaRPr>
              </a:p>
            </p:txBody>
          </p:sp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D8DD381-A5FE-2BE9-AE58-DD5AC11FE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92727" y="2110723"/>
              <a:ext cx="861969" cy="67709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72BD1C-FC5E-76A7-B19F-1EABBC623A29}"/>
              </a:ext>
            </a:extLst>
          </p:cNvPr>
          <p:cNvGrpSpPr/>
          <p:nvPr/>
        </p:nvGrpSpPr>
        <p:grpSpPr>
          <a:xfrm>
            <a:off x="8702145" y="1865695"/>
            <a:ext cx="2955734" cy="2265068"/>
            <a:chOff x="8704109" y="1865695"/>
            <a:chExt cx="2955734" cy="226506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BC2D473-E33A-096E-AC0D-F5540F090869}"/>
                </a:ext>
              </a:extLst>
            </p:cNvPr>
            <p:cNvGrpSpPr/>
            <p:nvPr/>
          </p:nvGrpSpPr>
          <p:grpSpPr>
            <a:xfrm>
              <a:off x="8704109" y="1865695"/>
              <a:ext cx="2955734" cy="2265068"/>
              <a:chOff x="8784791" y="1771483"/>
              <a:chExt cx="2955734" cy="2265068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C8B2C1F0-638A-FD3C-3046-35945454C7D6}"/>
                  </a:ext>
                </a:extLst>
              </p:cNvPr>
              <p:cNvSpPr/>
              <p:nvPr/>
            </p:nvSpPr>
            <p:spPr>
              <a:xfrm>
                <a:off x="9650355" y="1771483"/>
                <a:ext cx="1224606" cy="12246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C294BE-620C-FC54-6362-D16919C180CD}"/>
                  </a:ext>
                </a:extLst>
              </p:cNvPr>
              <p:cNvSpPr txBox="1"/>
              <p:nvPr/>
            </p:nvSpPr>
            <p:spPr>
              <a:xfrm>
                <a:off x="8784791" y="3082444"/>
                <a:ext cx="295573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F4A925"/>
                    </a:solidFill>
                    <a:latin typeface="Myriad Pro Light" panose="020B0403030403020204" pitchFamily="34" charset="0"/>
                  </a:rPr>
                  <a:t>40</a:t>
                </a:r>
                <a:r>
                  <a:rPr lang="en-US" dirty="0">
                    <a:solidFill>
                      <a:srgbClr val="F4A925"/>
                    </a:solidFill>
                    <a:latin typeface="Myriad Pro Light" panose="020B0403030403020204" pitchFamily="34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Myriad Pro Light" panose="020B0403030403020204" pitchFamily="34" charset="0"/>
                  </a:rPr>
                  <a:t>Clubs in District 5610</a:t>
                </a:r>
              </a:p>
              <a:p>
                <a:pPr algn="ctr"/>
                <a:endParaRPr lang="en-US" dirty="0">
                  <a:solidFill>
                    <a:schemeClr val="bg1"/>
                  </a:solidFill>
                  <a:latin typeface="Myriad Pro Light" panose="020B0403030403020204" pitchFamily="34" charset="0"/>
                </a:endParaRP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Myriad Pro Light" panose="020B0403030403020204" pitchFamily="34" charset="0"/>
                  </a:rPr>
                  <a:t>SD, NE, IA &amp; MN</a:t>
                </a:r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44B18FC-BBE8-31D6-10B8-2644E819E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80643" y="2119600"/>
              <a:ext cx="655656" cy="724933"/>
            </a:xfrm>
            <a:prstGeom prst="rect">
              <a:avLst/>
            </a:prstGeom>
          </p:spPr>
        </p:pic>
      </p:grpSp>
      <p:pic>
        <p:nvPicPr>
          <p:cNvPr id="18" name="Picture 17" descr="A picture containing font, logo, symbol, graphics&#10;&#10;Description automatically generated">
            <a:extLst>
              <a:ext uri="{FF2B5EF4-FFF2-40B4-BE49-F238E27FC236}">
                <a16:creationId xmlns:a16="http://schemas.microsoft.com/office/drawing/2014/main" id="{5642205B-F706-5439-5C56-B83F2EA7BC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02670" y="6023201"/>
            <a:ext cx="1628040" cy="61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76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019AA-B7B5-BAC2-D51A-88A57C6E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6720" y="299809"/>
            <a:ext cx="7158517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anose="020B0503030403020204" pitchFamily="34" charset="0"/>
              </a:rPr>
              <a:t>CLUBRUNNER WEBSITE/APP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85A8548-3AC0-AA4E-6C31-F80C699B9FBB}"/>
              </a:ext>
            </a:extLst>
          </p:cNvPr>
          <p:cNvCxnSpPr>
            <a:cxnSpLocks/>
          </p:cNvCxnSpPr>
          <p:nvPr/>
        </p:nvCxnSpPr>
        <p:spPr>
          <a:xfrm>
            <a:off x="4598306" y="1322934"/>
            <a:ext cx="6866106" cy="0"/>
          </a:xfrm>
          <a:prstGeom prst="line">
            <a:avLst/>
          </a:prstGeom>
          <a:ln w="19050">
            <a:solidFill>
              <a:srgbClr val="F4A9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font, logo, symbol, graphics&#10;&#10;Description automatically generated">
            <a:extLst>
              <a:ext uri="{FF2B5EF4-FFF2-40B4-BE49-F238E27FC236}">
                <a16:creationId xmlns:a16="http://schemas.microsoft.com/office/drawing/2014/main" id="{15CFB3DC-4938-836E-885A-FBA18C737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2670" y="6023201"/>
            <a:ext cx="1628040" cy="6121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5B2824-2750-888E-8744-61A5277E76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72" y="299809"/>
            <a:ext cx="3438441" cy="61158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C4BAC06-14CB-C82B-4325-6420A7A83091}"/>
              </a:ext>
            </a:extLst>
          </p:cNvPr>
          <p:cNvSpPr/>
          <p:nvPr/>
        </p:nvSpPr>
        <p:spPr>
          <a:xfrm>
            <a:off x="4598306" y="1625372"/>
            <a:ext cx="6789948" cy="3347519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4A925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Member Directory  – Photos &amp; Contact Info</a:t>
            </a:r>
          </a:p>
          <a:p>
            <a:pPr marL="800100" lvl="1" indent="-342900">
              <a:lnSpc>
                <a:spcPct val="150000"/>
              </a:lnSpc>
              <a:buClr>
                <a:srgbClr val="F4A925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Our Club + District Clubs</a:t>
            </a:r>
          </a:p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4A925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Update Profile</a:t>
            </a:r>
          </a:p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4A925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Pay Membership Dues Invoice</a:t>
            </a: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4A925"/>
              </a:buClr>
            </a:pPr>
            <a:endParaRPr lang="en-US" sz="2400" b="1" dirty="0">
              <a:solidFill>
                <a:schemeClr val="bg1"/>
              </a:solidFill>
              <a:latin typeface="Myriad Pro Light" panose="020B0403030403020204" pitchFamily="34" charset="0"/>
            </a:endParaRPr>
          </a:p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4A925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Search for </a:t>
            </a:r>
            <a:r>
              <a:rPr lang="en-US" sz="2400" b="1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ClubRunner</a:t>
            </a:r>
            <a:r>
              <a:rPr lang="en-US" sz="24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 on App Store</a:t>
            </a:r>
          </a:p>
        </p:txBody>
      </p:sp>
    </p:spTree>
    <p:extLst>
      <p:ext uri="{BB962C8B-B14F-4D97-AF65-F5344CB8AC3E}">
        <p14:creationId xmlns:p14="http://schemas.microsoft.com/office/powerpoint/2010/main" val="3022191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looking at plants&#10;&#10;Description automatically generated with medium confidence">
            <a:extLst>
              <a:ext uri="{FF2B5EF4-FFF2-40B4-BE49-F238E27FC236}">
                <a16:creationId xmlns:a16="http://schemas.microsoft.com/office/drawing/2014/main" id="{BD9D9571-6073-2FE0-68F5-996F6F8D95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347718" y="-426207"/>
            <a:ext cx="12539718" cy="857925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C7C65C6-2E23-7941-72ED-54F401266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4" y="3651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184493"/>
                </a:solidFill>
                <a:latin typeface="Myriad Pro" panose="020B0503030403020204" pitchFamily="34" charset="0"/>
              </a:rPr>
              <a:t>ROTARY FOUR-WAY TEST</a:t>
            </a:r>
            <a:endParaRPr lang="en-US" dirty="0">
              <a:solidFill>
                <a:srgbClr val="184493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EC7B928-87DA-69DA-4AEE-2934E5A0C85B}"/>
              </a:ext>
            </a:extLst>
          </p:cNvPr>
          <p:cNvCxnSpPr>
            <a:cxnSpLocks/>
          </p:cNvCxnSpPr>
          <p:nvPr/>
        </p:nvCxnSpPr>
        <p:spPr>
          <a:xfrm>
            <a:off x="476092" y="1394123"/>
            <a:ext cx="9396957" cy="0"/>
          </a:xfrm>
          <a:prstGeom prst="line">
            <a:avLst/>
          </a:prstGeom>
          <a:ln w="19050">
            <a:solidFill>
              <a:srgbClr val="F4A9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B13A06A9-36FF-B964-AFD2-32305A418FE0}"/>
              </a:ext>
            </a:extLst>
          </p:cNvPr>
          <p:cNvGrpSpPr/>
          <p:nvPr/>
        </p:nvGrpSpPr>
        <p:grpSpPr>
          <a:xfrm>
            <a:off x="777197" y="2475016"/>
            <a:ext cx="10637605" cy="3268383"/>
            <a:chOff x="777197" y="2042529"/>
            <a:chExt cx="10637605" cy="326838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983A1A8-4E0B-07FF-3CD8-760878EBBAD8}"/>
                </a:ext>
              </a:extLst>
            </p:cNvPr>
            <p:cNvGrpSpPr/>
            <p:nvPr/>
          </p:nvGrpSpPr>
          <p:grpSpPr>
            <a:xfrm>
              <a:off x="777197" y="2042529"/>
              <a:ext cx="2414539" cy="3268382"/>
              <a:chOff x="514262" y="1794130"/>
              <a:chExt cx="2414539" cy="3268382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71E0088-9E03-C085-B071-92D08F5A5BA9}"/>
                  </a:ext>
                </a:extLst>
              </p:cNvPr>
              <p:cNvSpPr/>
              <p:nvPr/>
            </p:nvSpPr>
            <p:spPr>
              <a:xfrm>
                <a:off x="514262" y="2475530"/>
                <a:ext cx="2414539" cy="25869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184493"/>
                  </a:solidFill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5BB900A-10D6-8AFF-55E2-B72AA56166A5}"/>
                  </a:ext>
                </a:extLst>
              </p:cNvPr>
              <p:cNvSpPr txBox="1"/>
              <p:nvPr/>
            </p:nvSpPr>
            <p:spPr>
              <a:xfrm>
                <a:off x="676000" y="3597446"/>
                <a:ext cx="209106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184493"/>
                    </a:solidFill>
                    <a:latin typeface="Myriad Pro Light" panose="020B0403030403020204" pitchFamily="34" charset="0"/>
                  </a:rPr>
                  <a:t>First: Is it the truth?</a:t>
                </a: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6D9CC829-4E68-8F84-54C1-48469263E226}"/>
                  </a:ext>
                </a:extLst>
              </p:cNvPr>
              <p:cNvGrpSpPr/>
              <p:nvPr/>
            </p:nvGrpSpPr>
            <p:grpSpPr>
              <a:xfrm>
                <a:off x="1040133" y="1794130"/>
                <a:ext cx="1362796" cy="1362796"/>
                <a:chOff x="1940923" y="2251769"/>
                <a:chExt cx="1685632" cy="1685632"/>
              </a:xfrm>
            </p:grpSpPr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35E1B935-E0EC-1B32-275C-F003F0966509}"/>
                    </a:ext>
                  </a:extLst>
                </p:cNvPr>
                <p:cNvSpPr/>
                <p:nvPr/>
              </p:nvSpPr>
              <p:spPr>
                <a:xfrm>
                  <a:off x="1940923" y="2251769"/>
                  <a:ext cx="1685632" cy="1685632"/>
                </a:xfrm>
                <a:prstGeom prst="ellipse">
                  <a:avLst/>
                </a:prstGeom>
                <a:solidFill>
                  <a:srgbClr val="0267C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2E0C969D-325B-7300-915D-14B247E30E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21709" y="2594927"/>
                  <a:ext cx="924060" cy="1062669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4340C52-52B9-40C2-57D9-51FDC9D4239F}"/>
                </a:ext>
              </a:extLst>
            </p:cNvPr>
            <p:cNvGrpSpPr/>
            <p:nvPr/>
          </p:nvGrpSpPr>
          <p:grpSpPr>
            <a:xfrm>
              <a:off x="6259242" y="2068139"/>
              <a:ext cx="2414538" cy="3242773"/>
              <a:chOff x="5761882" y="1819740"/>
              <a:chExt cx="2414538" cy="3242773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82A52DE-49A8-723B-A073-D1D2D0E2B240}"/>
                  </a:ext>
                </a:extLst>
              </p:cNvPr>
              <p:cNvSpPr/>
              <p:nvPr/>
            </p:nvSpPr>
            <p:spPr>
              <a:xfrm>
                <a:off x="5761882" y="2475529"/>
                <a:ext cx="2414538" cy="25869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184493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AFA88AC-F5DC-B2EF-A680-94586C88CABF}"/>
                  </a:ext>
                </a:extLst>
              </p:cNvPr>
              <p:cNvSpPr txBox="1"/>
              <p:nvPr/>
            </p:nvSpPr>
            <p:spPr>
              <a:xfrm>
                <a:off x="5855680" y="3597446"/>
                <a:ext cx="222694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184493"/>
                    </a:solidFill>
                    <a:latin typeface="Myriad Pro Light" panose="020B0403030403020204" pitchFamily="34" charset="0"/>
                  </a:rPr>
                  <a:t>Third: Will it build goodwill and better friendships?</a:t>
                </a: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74E83F13-5732-89E0-27CB-2F05BC79E507}"/>
                  </a:ext>
                </a:extLst>
              </p:cNvPr>
              <p:cNvGrpSpPr/>
              <p:nvPr/>
            </p:nvGrpSpPr>
            <p:grpSpPr>
              <a:xfrm>
                <a:off x="6287753" y="1819740"/>
                <a:ext cx="1362796" cy="1362796"/>
                <a:chOff x="8565444" y="2251769"/>
                <a:chExt cx="1685632" cy="1685632"/>
              </a:xfrm>
              <a:solidFill>
                <a:srgbClr val="0267CC"/>
              </a:solidFill>
            </p:grpSpPr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8AD69406-AE46-9EA3-6496-67D3DA524934}"/>
                    </a:ext>
                  </a:extLst>
                </p:cNvPr>
                <p:cNvSpPr/>
                <p:nvPr/>
              </p:nvSpPr>
              <p:spPr>
                <a:xfrm>
                  <a:off x="8565444" y="2251769"/>
                  <a:ext cx="1685632" cy="168563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63739983-8739-72A9-BB81-7DEBC128C0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877905" y="2612276"/>
                  <a:ext cx="1060711" cy="964619"/>
                </a:xfrm>
                <a:prstGeom prst="rect">
                  <a:avLst/>
                </a:prstGeom>
                <a:grpFill/>
              </p:spPr>
            </p:pic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BB8AF23-A85A-7658-A8F4-E7969FE0FDE8}"/>
                </a:ext>
              </a:extLst>
            </p:cNvPr>
            <p:cNvGrpSpPr/>
            <p:nvPr/>
          </p:nvGrpSpPr>
          <p:grpSpPr>
            <a:xfrm>
              <a:off x="9000264" y="2049696"/>
              <a:ext cx="2414538" cy="3261216"/>
              <a:chOff x="8737329" y="1801297"/>
              <a:chExt cx="2414538" cy="3261216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E54DB1B-00EA-6917-C1FD-588911A1FB7C}"/>
                  </a:ext>
                </a:extLst>
              </p:cNvPr>
              <p:cNvSpPr/>
              <p:nvPr/>
            </p:nvSpPr>
            <p:spPr>
              <a:xfrm>
                <a:off x="8737329" y="2457086"/>
                <a:ext cx="2414538" cy="26054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184493"/>
                  </a:solidFill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347561A-861E-162C-702B-57D7E3783E0A}"/>
                  </a:ext>
                </a:extLst>
              </p:cNvPr>
              <p:cNvSpPr txBox="1"/>
              <p:nvPr/>
            </p:nvSpPr>
            <p:spPr>
              <a:xfrm>
                <a:off x="8768039" y="3579003"/>
                <a:ext cx="235311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184493"/>
                    </a:solidFill>
                    <a:latin typeface="Myriad Pro Light" panose="020B0403030403020204" pitchFamily="34" charset="0"/>
                  </a:rPr>
                  <a:t>Fourth: Will it be beneficial to all concerned?</a:t>
                </a: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C9C92E13-EBA8-B0CC-D5B6-8BFAA3DFAA37}"/>
                  </a:ext>
                </a:extLst>
              </p:cNvPr>
              <p:cNvSpPr/>
              <p:nvPr/>
            </p:nvSpPr>
            <p:spPr>
              <a:xfrm>
                <a:off x="9263200" y="1801297"/>
                <a:ext cx="1362796" cy="1362796"/>
              </a:xfrm>
              <a:prstGeom prst="ellipse">
                <a:avLst/>
              </a:prstGeom>
              <a:solidFill>
                <a:srgbClr val="F4A92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1AB27EA-019C-803A-817E-E47D921773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12397" y="1963361"/>
                <a:ext cx="653100" cy="1024336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6C5F7A6-BD00-5F39-AE9C-1FFFC28B517F}"/>
                </a:ext>
              </a:extLst>
            </p:cNvPr>
            <p:cNvGrpSpPr/>
            <p:nvPr/>
          </p:nvGrpSpPr>
          <p:grpSpPr>
            <a:xfrm>
              <a:off x="3518220" y="2042529"/>
              <a:ext cx="2414538" cy="3268382"/>
              <a:chOff x="3143778" y="1794130"/>
              <a:chExt cx="2414538" cy="3268382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279621A-9F16-19EE-F706-C74FDC7CFEA8}"/>
                  </a:ext>
                </a:extLst>
              </p:cNvPr>
              <p:cNvSpPr/>
              <p:nvPr/>
            </p:nvSpPr>
            <p:spPr>
              <a:xfrm>
                <a:off x="3143778" y="2475529"/>
                <a:ext cx="2414538" cy="25869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184493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5610AAA-0E24-E375-2499-DF6B4A5DE62A}"/>
                  </a:ext>
                </a:extLst>
              </p:cNvPr>
              <p:cNvSpPr txBox="1"/>
              <p:nvPr/>
            </p:nvSpPr>
            <p:spPr>
              <a:xfrm>
                <a:off x="3143778" y="3597446"/>
                <a:ext cx="241453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184493"/>
                    </a:solidFill>
                    <a:latin typeface="Myriad Pro Light" panose="020B0403030403020204" pitchFamily="34" charset="0"/>
                  </a:rPr>
                  <a:t>Second: Is it fair to all concerned?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DA15E687-5F5E-C504-A16E-B69CF9B6347E}"/>
                  </a:ext>
                </a:extLst>
              </p:cNvPr>
              <p:cNvSpPr/>
              <p:nvPr/>
            </p:nvSpPr>
            <p:spPr>
              <a:xfrm>
                <a:off x="3669649" y="1794130"/>
                <a:ext cx="1362796" cy="1362796"/>
              </a:xfrm>
              <a:prstGeom prst="ellipse">
                <a:avLst/>
              </a:prstGeom>
              <a:solidFill>
                <a:srgbClr val="F4A92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030A0B0-65C4-34B5-7602-E423C2D8D9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22962" y="2041635"/>
                <a:ext cx="856171" cy="814235"/>
              </a:xfrm>
              <a:prstGeom prst="rect">
                <a:avLst/>
              </a:prstGeom>
            </p:spPr>
          </p:pic>
        </p:grp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F281E22E-D296-E2EB-2BC8-780EC0B88A9A}"/>
              </a:ext>
            </a:extLst>
          </p:cNvPr>
          <p:cNvSpPr txBox="1">
            <a:spLocks/>
          </p:cNvSpPr>
          <p:nvPr/>
        </p:nvSpPr>
        <p:spPr>
          <a:xfrm>
            <a:off x="476092" y="1496781"/>
            <a:ext cx="10515600" cy="570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>
                <a:solidFill>
                  <a:srgbClr val="184493"/>
                </a:solidFill>
                <a:latin typeface="Myriad Pro" panose="020B0503030403020204" pitchFamily="34" charset="0"/>
              </a:rPr>
              <a:t>Of the things we think, say or do:</a:t>
            </a:r>
            <a:endParaRPr lang="en-US" sz="2800" i="1" dirty="0">
              <a:solidFill>
                <a:srgbClr val="1844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255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44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 may contain: 3 people, people smiling, people standing, tree, grass, outdoor and nature">
            <a:extLst>
              <a:ext uri="{FF2B5EF4-FFF2-40B4-BE49-F238E27FC236}">
                <a16:creationId xmlns:a16="http://schemas.microsoft.com/office/drawing/2014/main" id="{78EDBA0E-B3DC-3241-F348-E76C453A42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5" r="30836"/>
          <a:stretch/>
        </p:blipFill>
        <p:spPr bwMode="auto">
          <a:xfrm>
            <a:off x="5704587" y="-2070"/>
            <a:ext cx="6497940" cy="686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356065-B134-FE47-BDC5-DA9F76072711}"/>
              </a:ext>
            </a:extLst>
          </p:cNvPr>
          <p:cNvSpPr txBox="1"/>
          <p:nvPr/>
        </p:nvSpPr>
        <p:spPr>
          <a:xfrm>
            <a:off x="833445" y="1646794"/>
            <a:ext cx="459932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Travel to build understanding and friendships</a:t>
            </a:r>
          </a:p>
          <a:p>
            <a:endParaRPr lang="en-US" sz="1700" b="1" dirty="0">
              <a:solidFill>
                <a:schemeClr val="bg1"/>
              </a:solidFill>
              <a:latin typeface="Myriad Pro Light" panose="020B0403030403020204" pitchFamily="34" charset="0"/>
            </a:endParaRPr>
          </a:p>
          <a:p>
            <a:r>
              <a:rPr lang="en-US" sz="17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Stay with other Rotarians</a:t>
            </a:r>
          </a:p>
          <a:p>
            <a:endParaRPr lang="en-US" sz="1700" b="1" dirty="0">
              <a:solidFill>
                <a:schemeClr val="bg1"/>
              </a:solidFill>
              <a:latin typeface="Myriad Pro Light" panose="020B0403030403020204" pitchFamily="34" charset="0"/>
            </a:endParaRPr>
          </a:p>
          <a:p>
            <a:r>
              <a:rPr lang="en-US" sz="17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Current club members have traveled to numerous countries through:</a:t>
            </a:r>
          </a:p>
          <a:p>
            <a:endParaRPr lang="en-US" sz="1700" b="1" dirty="0">
              <a:solidFill>
                <a:schemeClr val="bg1"/>
              </a:solidFill>
              <a:latin typeface="Myriad Pro Light" panose="020B0403030403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17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Group Study Exchange Trips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7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Friendship Exchange Trips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7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Youth Exchange Trips</a:t>
            </a:r>
          </a:p>
          <a:p>
            <a:endParaRPr lang="en-US" sz="1700" b="1" dirty="0">
              <a:solidFill>
                <a:schemeClr val="bg1"/>
              </a:solidFill>
              <a:latin typeface="Myriad Pro Light" panose="020B0403030403020204" pitchFamily="34" charset="0"/>
            </a:endParaRPr>
          </a:p>
          <a:p>
            <a:r>
              <a:rPr lang="en-US" sz="17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Opportunities to host youth and Rotarians from other countries in Sioux Falls as well</a:t>
            </a:r>
          </a:p>
          <a:p>
            <a:endParaRPr lang="en-US" sz="1700" b="1" dirty="0">
              <a:solidFill>
                <a:schemeClr val="bg1"/>
              </a:solidFill>
              <a:latin typeface="Myriad Pro Light" panose="020B0403030403020204" pitchFamily="34" charset="0"/>
            </a:endParaRPr>
          </a:p>
          <a:p>
            <a:r>
              <a:rPr lang="en-US" sz="17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Always welcome to attend other Rotary meetings in the US or other countries when you’re traveling for work or pleasure</a:t>
            </a:r>
          </a:p>
          <a:p>
            <a:endParaRPr lang="en-US" sz="1700" b="1" dirty="0">
              <a:solidFill>
                <a:schemeClr val="bg1"/>
              </a:solidFill>
              <a:latin typeface="Myriad Pro Light" panose="020B0403030403020204" pitchFamily="34" charset="0"/>
            </a:endParaRP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538AF1B8-1630-A805-B1CC-EAA05C834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695" y="315992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Myriad Pro" panose="020B0503030403020204" pitchFamily="34" charset="0"/>
              </a:rPr>
              <a:t>TRAVEL THROUGH ROTARY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37A9C67-2E57-1FBA-BBAE-7BBE3D5C633A}"/>
              </a:ext>
            </a:extLst>
          </p:cNvPr>
          <p:cNvCxnSpPr>
            <a:cxnSpLocks/>
          </p:cNvCxnSpPr>
          <p:nvPr/>
        </p:nvCxnSpPr>
        <p:spPr>
          <a:xfrm>
            <a:off x="476092" y="1394123"/>
            <a:ext cx="6637402" cy="0"/>
          </a:xfrm>
          <a:prstGeom prst="line">
            <a:avLst/>
          </a:prstGeom>
          <a:ln w="19050">
            <a:solidFill>
              <a:srgbClr val="F4A9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picture containing font, logo, symbol, graphics&#10;&#10;Description automatically generated">
            <a:extLst>
              <a:ext uri="{FF2B5EF4-FFF2-40B4-BE49-F238E27FC236}">
                <a16:creationId xmlns:a16="http://schemas.microsoft.com/office/drawing/2014/main" id="{7DFCE62A-5132-9145-E7E4-BAAA937E2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2670" y="6023201"/>
            <a:ext cx="1628040" cy="612109"/>
          </a:xfrm>
          <a:prstGeom prst="rect">
            <a:avLst/>
          </a:prstGeom>
        </p:spPr>
      </p:pic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75127406-55F4-D78D-E9AC-2937430CB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092" y="1694828"/>
            <a:ext cx="269524" cy="269524"/>
          </a:xfrm>
          <a:prstGeom prst="rect">
            <a:avLst/>
          </a:prstGeom>
        </p:spPr>
      </p:pic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9BCEACA3-38D5-FDBF-1709-573E8797F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092" y="2215380"/>
            <a:ext cx="269524" cy="269524"/>
          </a:xfrm>
          <a:prstGeom prst="rect">
            <a:avLst/>
          </a:prstGeom>
        </p:spPr>
      </p:pic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8247F292-2605-286D-C5A0-E79D5A1FDC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9814" y="2756298"/>
            <a:ext cx="269524" cy="269524"/>
          </a:xfrm>
          <a:prstGeom prst="rect">
            <a:avLst/>
          </a:prstGeom>
        </p:spPr>
      </p:pic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687EC0FF-F082-0965-1211-EEE2E70602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2457" y="4590255"/>
            <a:ext cx="269524" cy="269524"/>
          </a:xfrm>
          <a:prstGeom prst="rect">
            <a:avLst/>
          </a:prstGeom>
        </p:spPr>
      </p:pic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DA182734-5EA6-E522-359A-0986A5E85D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2457" y="5362652"/>
            <a:ext cx="269524" cy="2695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696555-25EA-F9E8-458C-32AFE9E568D0}"/>
              </a:ext>
            </a:extLst>
          </p:cNvPr>
          <p:cNvSpPr txBox="1"/>
          <p:nvPr/>
        </p:nvSpPr>
        <p:spPr>
          <a:xfrm>
            <a:off x="5886366" y="5832555"/>
            <a:ext cx="414448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Jessie from Taiwan (center) recent</a:t>
            </a:r>
          </a:p>
          <a:p>
            <a:r>
              <a:rPr lang="en-US" sz="17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youth exchange student to Sioux Falls.  </a:t>
            </a:r>
          </a:p>
        </p:txBody>
      </p:sp>
    </p:spTree>
    <p:extLst>
      <p:ext uri="{BB962C8B-B14F-4D97-AF65-F5344CB8AC3E}">
        <p14:creationId xmlns:p14="http://schemas.microsoft.com/office/powerpoint/2010/main" val="4038036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019AA-B7B5-BAC2-D51A-88A57C6E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7639" y="34338"/>
            <a:ext cx="6837599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yriad Pro" panose="020B0503030403020204" pitchFamily="34" charset="0"/>
              </a:rPr>
              <a:t>Rotary Group Study Exchange to Japan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85A8548-3AC0-AA4E-6C31-F80C699B9FBB}"/>
              </a:ext>
            </a:extLst>
          </p:cNvPr>
          <p:cNvCxnSpPr>
            <a:cxnSpLocks/>
          </p:cNvCxnSpPr>
          <p:nvPr/>
        </p:nvCxnSpPr>
        <p:spPr>
          <a:xfrm>
            <a:off x="4984955" y="949311"/>
            <a:ext cx="6548284" cy="0"/>
          </a:xfrm>
          <a:prstGeom prst="line">
            <a:avLst/>
          </a:prstGeom>
          <a:ln w="19050">
            <a:solidFill>
              <a:srgbClr val="F4A9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font, logo, symbol, graphics&#10;&#10;Description automatically generated">
            <a:extLst>
              <a:ext uri="{FF2B5EF4-FFF2-40B4-BE49-F238E27FC236}">
                <a16:creationId xmlns:a16="http://schemas.microsoft.com/office/drawing/2014/main" id="{15CFB3DC-4938-836E-885A-FBA18C737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2670" y="6023201"/>
            <a:ext cx="1628040" cy="612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654AF0-1C39-5CAD-93D0-8CB47F1FFA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248"/>
          <a:stretch/>
        </p:blipFill>
        <p:spPr>
          <a:xfrm>
            <a:off x="4694769" y="1303712"/>
            <a:ext cx="3093644" cy="2222088"/>
          </a:xfrm>
          <a:prstGeom prst="rect">
            <a:avLst/>
          </a:prstGeom>
          <a:ln>
            <a:noFill/>
          </a:ln>
        </p:spPr>
      </p:pic>
      <p:pic>
        <p:nvPicPr>
          <p:cNvPr id="10" name="DF311B1F-DA4C-485A-B20F-FE7103EBCD45" descr="IMG_0005.JPG">
            <a:extLst>
              <a:ext uri="{FF2B5EF4-FFF2-40B4-BE49-F238E27FC236}">
                <a16:creationId xmlns:a16="http://schemas.microsoft.com/office/drawing/2014/main" id="{14E018A1-188A-76D5-A920-5EBE92C2A9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9" t="1387" b="4261"/>
          <a:stretch/>
        </p:blipFill>
        <p:spPr bwMode="auto">
          <a:xfrm>
            <a:off x="0" y="0"/>
            <a:ext cx="4177460" cy="685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FC0275C0-E7B7-4E5C-82DA-565524213156" descr="IMG_0651.JPG">
            <a:extLst>
              <a:ext uri="{FF2B5EF4-FFF2-40B4-BE49-F238E27FC236}">
                <a16:creationId xmlns:a16="http://schemas.microsoft.com/office/drawing/2014/main" id="{952C3427-AB72-8528-26D3-A88E5D385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" t="11029" r="11048" b="19780"/>
          <a:stretch/>
        </p:blipFill>
        <p:spPr bwMode="auto">
          <a:xfrm>
            <a:off x="7938812" y="1303712"/>
            <a:ext cx="3726426" cy="2222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5EDC3F0B-0B58-4144-AA9B-BD974DDB680B" descr="IMG_0652.JPG">
            <a:extLst>
              <a:ext uri="{FF2B5EF4-FFF2-40B4-BE49-F238E27FC236}">
                <a16:creationId xmlns:a16="http://schemas.microsoft.com/office/drawing/2014/main" id="{4FC341AB-C0F7-658E-3BC7-784E7BD9D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86" b="15381"/>
          <a:stretch/>
        </p:blipFill>
        <p:spPr bwMode="auto">
          <a:xfrm>
            <a:off x="4694769" y="3791211"/>
            <a:ext cx="6973784" cy="2112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788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2388</TotalTime>
  <Words>697</Words>
  <Application>Microsoft Macintosh PowerPoint</Application>
  <PresentationFormat>Widescreen</PresentationFormat>
  <Paragraphs>159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Myriad Pro</vt:lpstr>
      <vt:lpstr>Myriad Pro Light</vt:lpstr>
      <vt:lpstr>Wingdings</vt:lpstr>
      <vt:lpstr>Office Theme</vt:lpstr>
      <vt:lpstr>THE ROTARY CLUB OF DOWNTOWN SIOUX FALLS  NEW MEMBER ORIENTATION</vt:lpstr>
      <vt:lpstr>ROTARY INTERNATIONAL</vt:lpstr>
      <vt:lpstr>ROTARY INTERNATIONAL’S CAUSES</vt:lpstr>
      <vt:lpstr>ROTARY’S EFFORTS TO END POLIO</vt:lpstr>
      <vt:lpstr>ROTARY BY THE NUMBERS</vt:lpstr>
      <vt:lpstr>CLUBRUNNER WEBSITE/APP</vt:lpstr>
      <vt:lpstr>ROTARY FOUR-WAY TEST</vt:lpstr>
      <vt:lpstr>TRAVEL THROUGH ROTARY</vt:lpstr>
      <vt:lpstr>Rotary Group Study Exchange to Japan</vt:lpstr>
      <vt:lpstr>ROTARY INTERNATIONAL COMMITTEE</vt:lpstr>
      <vt:lpstr>2023-24 BOARD OF DIRECTORS</vt:lpstr>
      <vt:lpstr>COMMITTEES &amp; CHAIRS</vt:lpstr>
      <vt:lpstr>PowerPoint Presentation</vt:lpstr>
      <vt:lpstr>Service Above Self</vt:lpstr>
      <vt:lpstr>Community  Legacy</vt:lpstr>
      <vt:lpstr>We Are People Of Action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ROTARY CLUB OF DOWNTOWN SIOUX FALLS</dc:title>
  <dc:creator>Hayleigh Elkins</dc:creator>
  <cp:lastModifiedBy>Angie Kuiper</cp:lastModifiedBy>
  <cp:revision>44</cp:revision>
  <cp:lastPrinted>2023-08-02T15:30:26Z</cp:lastPrinted>
  <dcterms:created xsi:type="dcterms:W3CDTF">2023-06-20T17:58:41Z</dcterms:created>
  <dcterms:modified xsi:type="dcterms:W3CDTF">2023-08-03T15:05:04Z</dcterms:modified>
</cp:coreProperties>
</file>